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62" r:id="rId5"/>
    <p:sldId id="259" r:id="rId6"/>
    <p:sldId id="260" r:id="rId7"/>
    <p:sldId id="261" r:id="rId8"/>
    <p:sldId id="267" r:id="rId9"/>
    <p:sldId id="263" r:id="rId10"/>
    <p:sldId id="264" r:id="rId11"/>
    <p:sldId id="279" r:id="rId12"/>
    <p:sldId id="272" r:id="rId13"/>
    <p:sldId id="280" r:id="rId14"/>
    <p:sldId id="275" r:id="rId15"/>
    <p:sldId id="278" r:id="rId16"/>
    <p:sldId id="266" r:id="rId17"/>
    <p:sldId id="281" r:id="rId18"/>
    <p:sldId id="283" r:id="rId19"/>
    <p:sldId id="282" r:id="rId20"/>
    <p:sldId id="270" r:id="rId21"/>
  </p:sldIdLst>
  <p:sldSz cx="18288000" cy="10287000"/>
  <p:notesSz cx="6858000" cy="9144000"/>
  <p:embeddedFontLst>
    <p:embeddedFont>
      <p:font typeface="Eczar Bold" charset="0"/>
      <p:regular r:id="rId23"/>
    </p:embeddedFont>
    <p:embeddedFont>
      <p:font typeface="Calibri" pitchFamily="34" charset="0"/>
      <p:regular r:id="rId24"/>
      <p:bold r:id="rId25"/>
      <p:italic r:id="rId26"/>
      <p:boldItalic r:id="rId27"/>
    </p:embeddedFont>
    <p:embeddedFont>
      <p:font typeface="Raleway" charset="0"/>
      <p:regular r:id="rId28"/>
    </p:embeddedFont>
    <p:embeddedFont>
      <p:font typeface="Raleway Bold"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6" d="100"/>
          <a:sy n="76" d="100"/>
        </p:scale>
        <p:origin x="-41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1D71E-DF1B-4FD7-8204-060818F12938}" type="datetimeFigureOut">
              <a:rPr lang="en-US" smtClean="0"/>
              <a:t>5/23/2024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3F7AA-C6AB-49B8-A48D-E7953FA897A8}" type="slidenum">
              <a:rPr lang="en-US" smtClean="0"/>
              <a:t>‹#›</a:t>
            </a:fld>
            <a:endParaRPr lang="en-US"/>
          </a:p>
        </p:txBody>
      </p:sp>
    </p:spTree>
    <p:extLst>
      <p:ext uri="{BB962C8B-B14F-4D97-AF65-F5344CB8AC3E}">
        <p14:creationId xmlns:p14="http://schemas.microsoft.com/office/powerpoint/2010/main" val="63933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3F7AA-C6AB-49B8-A48D-E7953FA897A8}" type="slidenum">
              <a:rPr lang="en-US" smtClean="0"/>
              <a:t>1</a:t>
            </a:fld>
            <a:endParaRPr lang="en-US"/>
          </a:p>
        </p:txBody>
      </p:sp>
    </p:spTree>
    <p:extLst>
      <p:ext uri="{BB962C8B-B14F-4D97-AF65-F5344CB8AC3E}">
        <p14:creationId xmlns:p14="http://schemas.microsoft.com/office/powerpoint/2010/main" val="42599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5"/>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5"/>
            <a:stretch>
              <a:fillRect/>
            </a:stretch>
          </a:blipFill>
        </p:spPr>
      </p:sp>
      <p:sp>
        <p:nvSpPr>
          <p:cNvPr id="6" name="Freeform 6"/>
          <p:cNvSpPr/>
          <p:nvPr/>
        </p:nvSpPr>
        <p:spPr>
          <a:xfrm>
            <a:off x="14584680" y="-562004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8" name="TextBox 8"/>
          <p:cNvSpPr txBox="1"/>
          <p:nvPr/>
        </p:nvSpPr>
        <p:spPr>
          <a:xfrm>
            <a:off x="2288026" y="4216252"/>
            <a:ext cx="9191718" cy="2031325"/>
          </a:xfrm>
          <a:prstGeom prst="rect">
            <a:avLst/>
          </a:prstGeom>
        </p:spPr>
        <p:txBody>
          <a:bodyPr wrap="square" lIns="0" tIns="0" rIns="0" bIns="0" rtlCol="0" anchor="ctr">
            <a:spAutoFit/>
          </a:bodyPr>
          <a:lstStyle/>
          <a:p>
            <a:pPr algn="ctr"/>
            <a:r>
              <a:rPr lang="" sz="6600" dirty="0">
                <a:solidFill>
                  <a:srgbClr val="273384"/>
                </a:solidFill>
                <a:latin typeface="Eczar Bold"/>
              </a:rPr>
              <a:t>Software </a:t>
            </a:r>
            <a:r>
              <a:rPr lang="" sz="6600" dirty="0" smtClean="0">
                <a:solidFill>
                  <a:srgbClr val="273384"/>
                </a:solidFill>
                <a:latin typeface="Eczar Bold"/>
              </a:rPr>
              <a:t>development</a:t>
            </a:r>
          </a:p>
          <a:p>
            <a:pPr algn="ctr"/>
            <a:r>
              <a:rPr lang="en-US" sz="6600" dirty="0" smtClean="0">
                <a:solidFill>
                  <a:srgbClr val="273384"/>
                </a:solidFill>
                <a:latin typeface="Eczar Bold"/>
              </a:rPr>
              <a:t>Capstone Project</a:t>
            </a:r>
            <a:endParaRPr lang="en-US" sz="6600" dirty="0">
              <a:solidFill>
                <a:srgbClr val="273384"/>
              </a:solidFill>
              <a:latin typeface="Eczar Bold"/>
            </a:endParaRPr>
          </a:p>
        </p:txBody>
      </p:sp>
      <p:sp>
        <p:nvSpPr>
          <p:cNvPr id="10" name="Freeform 10"/>
          <p:cNvSpPr/>
          <p:nvPr/>
        </p:nvSpPr>
        <p:spPr>
          <a:xfrm rot="-2700000">
            <a:off x="-1552013"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11" name="Freeform 11"/>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pic>
        <p:nvPicPr>
          <p:cNvPr id="17" name="Picture 16">
            <a:extLst>
              <a:ext uri="{FF2B5EF4-FFF2-40B4-BE49-F238E27FC236}">
                <a16:creationId xmlns="" xmlns:a16="http://schemas.microsoft.com/office/drawing/2014/main" id="{6A91A8D3-E2AB-A6AF-A4BE-DA3519954A66}"/>
              </a:ext>
            </a:extLst>
          </p:cNvPr>
          <p:cNvPicPr>
            <a:picLocks noChangeAspect="1"/>
          </p:cNvPicPr>
          <p:nvPr/>
        </p:nvPicPr>
        <p:blipFill>
          <a:blip r:embed="rId7"/>
          <a:stretch>
            <a:fillRect/>
          </a:stretch>
        </p:blipFill>
        <p:spPr>
          <a:xfrm>
            <a:off x="1954743" y="499498"/>
            <a:ext cx="9525000" cy="2524125"/>
          </a:xfrm>
          <a:prstGeom prst="rect">
            <a:avLst/>
          </a:prstGeom>
        </p:spPr>
      </p:pic>
      <p:sp>
        <p:nvSpPr>
          <p:cNvPr id="14" name="TextBox 13">
            <a:extLst>
              <a:ext uri="{FF2B5EF4-FFF2-40B4-BE49-F238E27FC236}">
                <a16:creationId xmlns="" xmlns:a16="http://schemas.microsoft.com/office/drawing/2014/main" id="{836694F8-BF63-2BF5-633B-956051E86A3A}"/>
              </a:ext>
            </a:extLst>
          </p:cNvPr>
          <p:cNvSpPr txBox="1"/>
          <p:nvPr/>
        </p:nvSpPr>
        <p:spPr>
          <a:xfrm>
            <a:off x="2200367" y="7188067"/>
            <a:ext cx="7811898" cy="1917833"/>
          </a:xfrm>
          <a:prstGeom prst="rect">
            <a:avLst/>
          </a:prstGeom>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nSpc>
                <a:spcPts val="17250"/>
              </a:lnSpc>
              <a:defRPr sz="6600">
                <a:solidFill>
                  <a:srgbClr val="273384"/>
                </a:solidFill>
                <a:latin typeface="Eczar Bold"/>
              </a:defRPr>
            </a:lvl1pPr>
          </a:lstStyle>
          <a:p>
            <a:r>
              <a:rPr lang="" dirty="0" smtClean="0"/>
              <a:t>Course Teacher :</a:t>
            </a:r>
            <a:endParaRPr lang="" dirty="0"/>
          </a:p>
        </p:txBody>
      </p:sp>
      <p:sp>
        <p:nvSpPr>
          <p:cNvPr id="15" name="TextBox 14">
            <a:extLst>
              <a:ext uri="{FF2B5EF4-FFF2-40B4-BE49-F238E27FC236}">
                <a16:creationId xmlns="" xmlns:a16="http://schemas.microsoft.com/office/drawing/2014/main" id="{BF54910F-A1DB-DA11-4A60-ED72BBBE740A}"/>
              </a:ext>
            </a:extLst>
          </p:cNvPr>
          <p:cNvSpPr txBox="1"/>
          <p:nvPr/>
        </p:nvSpPr>
        <p:spPr>
          <a:xfrm rot="10800000" flipV="1">
            <a:off x="8991600" y="6896100"/>
            <a:ext cx="8686799" cy="2218556"/>
          </a:xfrm>
          <a:prstGeom prst="rect">
            <a:avLst/>
          </a:prstGeom>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nSpc>
                <a:spcPts val="17250"/>
              </a:lnSpc>
              <a:defRPr sz="6600">
                <a:solidFill>
                  <a:srgbClr val="273384"/>
                </a:solidFill>
                <a:latin typeface="Eczar Bold"/>
              </a:defRPr>
            </a:lvl1pPr>
          </a:lstStyle>
          <a:p>
            <a:r>
              <a:rPr lang="" dirty="0" smtClean="0"/>
              <a:t>Md Raihan Rabby</a:t>
            </a:r>
            <a:endParaRPr lang="" dirty="0"/>
          </a:p>
        </p:txBody>
      </p:sp>
      <p:pic>
        <p:nvPicPr>
          <p:cNvPr id="16" name="Picture 15">
            <a:extLst>
              <a:ext uri="{FF2B5EF4-FFF2-40B4-BE49-F238E27FC236}">
                <a16:creationId xmlns="" xmlns:a16="http://schemas.microsoft.com/office/drawing/2014/main" id="{26E0CA29-82A3-BD0D-B2A3-73269A9AF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40713" y="1761560"/>
            <a:ext cx="5887933" cy="58879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928168" y="3848100"/>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This is the Starting</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2171700"/>
            <a:ext cx="9804466" cy="6823787"/>
          </a:xfrm>
          <a:prstGeom prst="rect">
            <a:avLst/>
          </a:prstGeom>
          <a:ln>
            <a:noFill/>
          </a:ln>
          <a:effectLst>
            <a:softEdge rad="112500"/>
          </a:effectLst>
        </p:spPr>
      </p:pic>
      <p:sp>
        <p:nvSpPr>
          <p:cNvPr id="5" name="Freeform 5"/>
          <p:cNvSpPr/>
          <p:nvPr/>
        </p:nvSpPr>
        <p:spPr>
          <a:xfrm rot="-9560830" flipH="1">
            <a:off x="6938613" y="7720767"/>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256603" y="2894138"/>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76885"/>
            <a:ext cx="6858000" cy="8879505"/>
          </a:xfrm>
          <a:prstGeom prst="rect">
            <a:avLst/>
          </a:prstGeom>
        </p:spPr>
      </p:pic>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10" name="TextBox 10"/>
          <p:cNvSpPr txBox="1"/>
          <p:nvPr/>
        </p:nvSpPr>
        <p:spPr>
          <a:xfrm>
            <a:off x="8012141" y="4057292"/>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The main 1</a:t>
            </a:r>
            <a:r>
              <a:rPr lang="en-US" sz="8799" baseline="30000" dirty="0">
                <a:solidFill>
                  <a:srgbClr val="273384"/>
                </a:solidFill>
                <a:latin typeface="Eczar Bold"/>
              </a:rPr>
              <a:t>st</a:t>
            </a:r>
            <a:r>
              <a:rPr lang="en-US" sz="8799" dirty="0">
                <a:solidFill>
                  <a:srgbClr val="273384"/>
                </a:solidFill>
                <a:latin typeface="Eczar Bold"/>
              </a:rPr>
              <a:t> interface</a:t>
            </a:r>
          </a:p>
        </p:txBody>
      </p:sp>
    </p:spTree>
    <p:extLst>
      <p:ext uri="{BB962C8B-B14F-4D97-AF65-F5344CB8AC3E}">
        <p14:creationId xmlns:p14="http://schemas.microsoft.com/office/powerpoint/2010/main" val="2392819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6571" y="3086100"/>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Input the actual secret code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092" y="1638300"/>
            <a:ext cx="8756553" cy="6705600"/>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087255" y="-21717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38300"/>
            <a:ext cx="9333258" cy="7252121"/>
          </a:xfrm>
          <a:prstGeom prst="rect">
            <a:avLst/>
          </a:prstGeom>
          <a:ln>
            <a:noFill/>
          </a:ln>
          <a:effectLst>
            <a:softEdge rad="112500"/>
          </a:effectLst>
        </p:spPr>
      </p:pic>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10" name="TextBox 10"/>
          <p:cNvSpPr txBox="1"/>
          <p:nvPr/>
        </p:nvSpPr>
        <p:spPr>
          <a:xfrm>
            <a:off x="9640521" y="3543300"/>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ALERT !!</a:t>
            </a:r>
          </a:p>
          <a:p>
            <a:pPr marL="0" lvl="0" indent="0" algn="l">
              <a:lnSpc>
                <a:spcPts val="10559"/>
              </a:lnSpc>
              <a:spcBef>
                <a:spcPct val="0"/>
              </a:spcBef>
            </a:pPr>
            <a:r>
              <a:rPr lang="en-US" sz="8799" dirty="0">
                <a:solidFill>
                  <a:srgbClr val="273384"/>
                </a:solidFill>
                <a:latin typeface="Eczar Bold"/>
              </a:rPr>
              <a:t>For wrong Secret Code</a:t>
            </a:r>
          </a:p>
        </p:txBody>
      </p:sp>
    </p:spTree>
    <p:extLst>
      <p:ext uri="{BB962C8B-B14F-4D97-AF65-F5344CB8AC3E}">
        <p14:creationId xmlns:p14="http://schemas.microsoft.com/office/powerpoint/2010/main" val="2392819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2827464"/>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Main Interface and services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0" y="774208"/>
            <a:ext cx="6820186" cy="7734058"/>
          </a:xfrm>
          <a:prstGeom prst="rect">
            <a:avLst/>
          </a:prstGeom>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304566" y="-23241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0200" y="3781424"/>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Option 3</a:t>
            </a:r>
          </a:p>
          <a:p>
            <a:pPr marL="0" lvl="0" indent="0" algn="l">
              <a:lnSpc>
                <a:spcPts val="10559"/>
              </a:lnSpc>
              <a:spcBef>
                <a:spcPct val="0"/>
              </a:spcBef>
            </a:pPr>
            <a:r>
              <a:rPr lang="en-US" sz="8799" dirty="0">
                <a:solidFill>
                  <a:srgbClr val="273384"/>
                </a:solidFill>
                <a:latin typeface="Eczar Bold"/>
              </a:rPr>
              <a:t>Type of Search</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910" y="1790700"/>
            <a:ext cx="11246665" cy="7445526"/>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992504"/>
            <a:ext cx="12926296" cy="6874716"/>
          </a:xfrm>
          <a:prstGeom prst="rect">
            <a:avLst/>
          </a:prstGeom>
          <a:ln>
            <a:noFill/>
          </a:ln>
          <a:effectLst>
            <a:softEdge rad="112500"/>
          </a:effectLst>
        </p:spPr>
      </p:pic>
      <p:sp>
        <p:nvSpPr>
          <p:cNvPr id="3" name="Freeform 3"/>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4" name="Freeform 4"/>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5" name="Freeform 5"/>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8" name="Freeform 8"/>
          <p:cNvSpPr/>
          <p:nvPr/>
        </p:nvSpPr>
        <p:spPr>
          <a:xfrm rot="-7540265">
            <a:off x="11227888" y="-513778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9" name="Freeform 9"/>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6"/>
            <a:stretch>
              <a:fillRect/>
            </a:stretch>
          </a:blipFill>
        </p:spPr>
      </p:sp>
      <p:sp>
        <p:nvSpPr>
          <p:cNvPr id="10" name="TextBox 10"/>
          <p:cNvSpPr txBox="1"/>
          <p:nvPr/>
        </p:nvSpPr>
        <p:spPr>
          <a:xfrm>
            <a:off x="5562600" y="542941"/>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Pharmacy Information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9200" y="2870424"/>
            <a:ext cx="6887225" cy="4078039"/>
          </a:xfrm>
          <a:prstGeom prst="rect">
            <a:avLst/>
          </a:prstGeom>
        </p:spPr>
        <p:txBody>
          <a:bodyPr lIns="0" tIns="0" rIns="0" bIns="0" rtlCol="0" anchor="t">
            <a:spAutoFit/>
          </a:bodyPr>
          <a:lstStyle/>
          <a:p>
            <a:pPr marL="0" lvl="0" indent="0" algn="ctr">
              <a:lnSpc>
                <a:spcPts val="10559"/>
              </a:lnSpc>
              <a:spcBef>
                <a:spcPct val="0"/>
              </a:spcBef>
            </a:pPr>
            <a:r>
              <a:rPr lang="en-US" sz="8799" dirty="0" smtClean="0">
                <a:solidFill>
                  <a:srgbClr val="273384"/>
                </a:solidFill>
                <a:latin typeface="Eczar Bold"/>
              </a:rPr>
              <a:t>Exiting From Application</a:t>
            </a:r>
            <a:endParaRPr lang="en-US" sz="8799" dirty="0">
              <a:solidFill>
                <a:srgbClr val="273384"/>
              </a:solidFill>
              <a:latin typeface="Eczar Bold"/>
            </a:endParaRPr>
          </a:p>
        </p:txBody>
      </p:sp>
      <p:pic>
        <p:nvPicPr>
          <p:cNvPr id="4" name="Picture 4"/>
          <p:cNvPicPr>
            <a:picLocks noChangeAspect="1"/>
          </p:cNvPicPr>
          <p:nvPr/>
        </p:nvPicPr>
        <p:blipFill rotWithShape="1">
          <a:blip r:embed="rId2">
            <a:extLst>
              <a:ext uri="{28A0092B-C50C-407E-A947-70E740481C1C}">
                <a14:useLocalDpi xmlns:a14="http://schemas.microsoft.com/office/drawing/2010/main" val="0"/>
              </a:ext>
            </a:extLst>
          </a:blip>
          <a:srcRect r="39570"/>
          <a:stretch/>
        </p:blipFill>
        <p:spPr>
          <a:xfrm>
            <a:off x="8783886" y="1866900"/>
            <a:ext cx="8499423" cy="6934200"/>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4800600" y="-3098308"/>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1841114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1510096"/>
            <a:ext cx="6887225" cy="1359346"/>
          </a:xfrm>
          <a:prstGeom prst="rect">
            <a:avLst/>
          </a:prstGeom>
        </p:spPr>
        <p:txBody>
          <a:bodyPr lIns="0" tIns="0" rIns="0" bIns="0" rtlCol="0" anchor="t">
            <a:spAutoFit/>
          </a:bodyPr>
          <a:lstStyle/>
          <a:p>
            <a:pPr marL="0" lvl="0" indent="0" algn="l">
              <a:lnSpc>
                <a:spcPts val="10559"/>
              </a:lnSpc>
              <a:spcBef>
                <a:spcPct val="0"/>
              </a:spcBef>
            </a:pPr>
            <a:r>
              <a:rPr lang="en-US" sz="8799" dirty="0" smtClean="0">
                <a:solidFill>
                  <a:srgbClr val="273384"/>
                </a:solidFill>
                <a:latin typeface="Eczar Bold"/>
              </a:rPr>
              <a:t>Conclusion:</a:t>
            </a:r>
            <a:endParaRPr lang="en-US" sz="8799" dirty="0">
              <a:solidFill>
                <a:srgbClr val="273384"/>
              </a:solidFill>
              <a:latin typeface="Eczar Bold"/>
            </a:endParaRPr>
          </a:p>
        </p:txBody>
      </p:sp>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 xmlns:asvg="http://schemas.microsoft.com/office/drawing/2016/SVG/main"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4495800" y="-36195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
        <p:nvSpPr>
          <p:cNvPr id="3" name="Title 2"/>
          <p:cNvSpPr>
            <a:spLocks noGrp="1"/>
          </p:cNvSpPr>
          <p:nvPr>
            <p:ph type="title"/>
          </p:nvPr>
        </p:nvSpPr>
        <p:spPr>
          <a:xfrm>
            <a:off x="1971333" y="2883534"/>
            <a:ext cx="14091045" cy="4648200"/>
          </a:xfrm>
        </p:spPr>
        <p:txBody>
          <a:bodyPr/>
          <a:lstStyle/>
          <a:p>
            <a:pPr algn="l"/>
            <a:r>
              <a:rPr lang="en-US" dirty="0"/>
              <a:t>The pharmacy application in C automates various pharmacy management tasks, including secure user registration, login, medicine inventory management, memo creation, and comprehensive search functions. It enhances efficiency, security, and accuracy, providing a streamlined solution for daily pharmacy operations.</a:t>
            </a:r>
          </a:p>
        </p:txBody>
      </p:sp>
    </p:spTree>
    <p:extLst>
      <p:ext uri="{BB962C8B-B14F-4D97-AF65-F5344CB8AC3E}">
        <p14:creationId xmlns:p14="http://schemas.microsoft.com/office/powerpoint/2010/main" val="377044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0159120" y="513249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514600" y="3078309"/>
            <a:ext cx="12837986" cy="6655668"/>
          </a:xfrm>
          <a:prstGeom prst="rect">
            <a:avLst/>
          </a:prstGeom>
        </p:spPr>
        <p:txBody>
          <a:bodyPr lIns="0" tIns="0" rIns="0" bIns="0" rtlCol="0" anchor="t">
            <a:spAutoFit/>
          </a:bodyPr>
          <a:lstStyle/>
          <a:p>
            <a:pPr algn="ctr">
              <a:lnSpc>
                <a:spcPts val="17271"/>
              </a:lnSpc>
            </a:pPr>
            <a:r>
              <a:rPr lang="en-US" sz="13599" dirty="0" smtClean="0">
                <a:solidFill>
                  <a:srgbClr val="273384"/>
                </a:solidFill>
                <a:latin typeface="Eczar Bold"/>
                <a:ea typeface="Eczar Bold"/>
              </a:rPr>
              <a:t>Do you have any question guys?</a:t>
            </a:r>
            <a:endParaRPr lang="en-US" sz="13599" dirty="0">
              <a:solidFill>
                <a:srgbClr val="273384"/>
              </a:solidFill>
              <a:latin typeface="Eczar Bold"/>
              <a:ea typeface="Eczar Bold"/>
            </a:endParaRPr>
          </a:p>
        </p:txBody>
      </p:sp>
    </p:spTree>
    <p:extLst>
      <p:ext uri="{BB962C8B-B14F-4D97-AF65-F5344CB8AC3E}">
        <p14:creationId xmlns:p14="http://schemas.microsoft.com/office/powerpoint/2010/main" val="1587824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283053" y="5770224"/>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8257835" y="2558066"/>
            <a:ext cx="9152475" cy="5424562"/>
          </a:xfrm>
          <a:prstGeom prst="rect">
            <a:avLst/>
          </a:prstGeom>
        </p:spPr>
        <p:txBody>
          <a:bodyPr wrap="square" lIns="0" tIns="0" rIns="0" bIns="0" rtlCol="0" anchor="t">
            <a:spAutoFit/>
          </a:bodyPr>
          <a:lstStyle/>
          <a:p>
            <a:pPr algn="ctr">
              <a:lnSpc>
                <a:spcPts val="14097"/>
              </a:lnSpc>
            </a:pPr>
            <a:r>
              <a:rPr lang="" sz="11100" dirty="0">
                <a:solidFill>
                  <a:srgbClr val="273384"/>
                </a:solidFill>
                <a:latin typeface="Eczar Bold"/>
              </a:rPr>
              <a:t>Medical Shop Management System </a:t>
            </a:r>
            <a:endParaRPr lang="en-US" sz="11100" dirty="0">
              <a:solidFill>
                <a:srgbClr val="273384"/>
              </a:solidFill>
              <a:latin typeface="Eczar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0159120" y="513249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5019675"/>
            <a:ext cx="12837986" cy="2218556"/>
          </a:xfrm>
          <a:prstGeom prst="rect">
            <a:avLst/>
          </a:prstGeom>
        </p:spPr>
        <p:txBody>
          <a:bodyPr lIns="0" tIns="0" rIns="0" bIns="0" rtlCol="0" anchor="t">
            <a:spAutoFit/>
          </a:bodyPr>
          <a:lstStyle/>
          <a:p>
            <a:pPr algn="ctr">
              <a:lnSpc>
                <a:spcPts val="17271"/>
              </a:lnSpc>
            </a:pPr>
            <a:r>
              <a:rPr lang="en-US" sz="13599" dirty="0">
                <a:solidFill>
                  <a:srgbClr val="273384"/>
                </a:solidFill>
                <a:latin typeface="Eczar Bold"/>
                <a:ea typeface="Eczar Bold"/>
              </a:rPr>
              <a:t>﻿THANK YOU</a:t>
            </a:r>
            <a:r>
              <a:rPr lang="" sz="13599" dirty="0">
                <a:solidFill>
                  <a:srgbClr val="273384"/>
                </a:solidFill>
                <a:latin typeface="Eczar Bold"/>
                <a:ea typeface="Eczar Bold"/>
              </a:rPr>
              <a:t>!</a:t>
            </a:r>
            <a:endParaRPr lang="en-US" sz="13599" dirty="0">
              <a:solidFill>
                <a:srgbClr val="273384"/>
              </a:solidFill>
              <a:latin typeface="Eczar Bold"/>
              <a:ea typeface="Eczar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a:off x="-2721614" y="-2871414"/>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4" name="Freeform 4"/>
          <p:cNvSpPr/>
          <p:nvPr/>
        </p:nvSpPr>
        <p:spPr>
          <a:xfrm rot="-7038826">
            <a:off x="-2108317" y="811325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rot="-2387424">
            <a:off x="-2163453" y="-5564578"/>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8" name="Freeform 8"/>
          <p:cNvSpPr/>
          <p:nvPr/>
        </p:nvSpPr>
        <p:spPr>
          <a:xfrm rot="-2387424">
            <a:off x="12747718" y="2963994"/>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sp>
      <p:sp>
        <p:nvSpPr>
          <p:cNvPr id="11" name="TextBox 11"/>
          <p:cNvSpPr txBox="1"/>
          <p:nvPr/>
        </p:nvSpPr>
        <p:spPr>
          <a:xfrm>
            <a:off x="4249231" y="927202"/>
            <a:ext cx="9789538" cy="1436291"/>
          </a:xfrm>
          <a:prstGeom prst="rect">
            <a:avLst/>
          </a:prstGeom>
        </p:spPr>
        <p:txBody>
          <a:bodyPr wrap="square" lIns="0" tIns="0" rIns="0" bIns="0" rtlCol="0" anchor="t">
            <a:spAutoFit/>
          </a:bodyPr>
          <a:lstStyle/>
          <a:p>
            <a:pPr algn="ctr">
              <a:lnSpc>
                <a:spcPts val="11175"/>
              </a:lnSpc>
            </a:pPr>
            <a:r>
              <a:rPr lang="" sz="8799" dirty="0">
                <a:solidFill>
                  <a:srgbClr val="273384"/>
                </a:solidFill>
                <a:latin typeface="Eczar Bold"/>
                <a:ea typeface="Eczar Bold"/>
              </a:rPr>
              <a:t>Black Thunder </a:t>
            </a:r>
            <a:endParaRPr lang="en-US" sz="8799" dirty="0">
              <a:solidFill>
                <a:srgbClr val="273384"/>
              </a:solidFill>
              <a:latin typeface="Eczar Bold"/>
              <a:ea typeface="Eczar Bold"/>
            </a:endParaRPr>
          </a:p>
        </p:txBody>
      </p:sp>
      <p:pic>
        <p:nvPicPr>
          <p:cNvPr id="12" name="Picture 11">
            <a:extLst>
              <a:ext uri="{FF2B5EF4-FFF2-40B4-BE49-F238E27FC236}">
                <a16:creationId xmlns="" xmlns:a16="http://schemas.microsoft.com/office/drawing/2014/main" id="{BA7D3BDC-98B8-683E-B8A8-F14578DC5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8334" y="2634837"/>
            <a:ext cx="4830523" cy="45995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 xmlns:a16="http://schemas.microsoft.com/office/drawing/2014/main" id="{9886902D-BE87-B978-4E92-A87940F135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10" y="2553723"/>
            <a:ext cx="4761691" cy="46054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 xmlns:a16="http://schemas.microsoft.com/office/drawing/2014/main" id="{E20F3382-2C5B-E7C4-B2C9-19DAC5C5F0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4721" y="2553723"/>
            <a:ext cx="4761691" cy="47991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 xmlns:a16="http://schemas.microsoft.com/office/drawing/2014/main" id="{BBDEF314-F7D9-7733-5C46-2DAECD221248}"/>
              </a:ext>
            </a:extLst>
          </p:cNvPr>
          <p:cNvSpPr txBox="1"/>
          <p:nvPr/>
        </p:nvSpPr>
        <p:spPr>
          <a:xfrm>
            <a:off x="11734803" y="7827883"/>
            <a:ext cx="7254303" cy="1354217"/>
          </a:xfrm>
          <a:prstGeom prst="rect">
            <a:avLst/>
          </a:prstGeom>
        </p:spPr>
        <p:txBody>
          <a:bodyPr wrap="square" lIns="0" tIns="0" rIns="0" bIns="0" rtlCol="0" anchor="t">
            <a:spAutoFit/>
          </a:bodyPr>
          <a:lstStyle>
            <a:defPPr>
              <a:defRPr lang="en-US"/>
            </a:defPPr>
            <a:lvl1pPr algn="ctr">
              <a:lnSpc>
                <a:spcPts val="11175"/>
              </a:lnSpc>
              <a:defRPr sz="8799">
                <a:solidFill>
                  <a:srgbClr val="273384"/>
                </a:solidFill>
                <a:latin typeface="Eczar Bold"/>
                <a:ea typeface="Eczar Bold"/>
              </a:defRPr>
            </a:lvl1pPr>
          </a:lstStyle>
          <a:p>
            <a:pPr>
              <a:lnSpc>
                <a:spcPct val="100000"/>
              </a:lnSpc>
            </a:pPr>
            <a:r>
              <a:rPr lang="" sz="4400" dirty="0" smtClean="0"/>
              <a:t>Md Rabby </a:t>
            </a:r>
            <a:r>
              <a:rPr lang="" sz="4400" dirty="0"/>
              <a:t>Khan</a:t>
            </a:r>
          </a:p>
          <a:p>
            <a:pPr>
              <a:lnSpc>
                <a:spcPct val="100000"/>
              </a:lnSpc>
            </a:pPr>
            <a:r>
              <a:rPr lang="" sz="4400" dirty="0"/>
              <a:t>1478</a:t>
            </a:r>
          </a:p>
        </p:txBody>
      </p:sp>
      <p:sp>
        <p:nvSpPr>
          <p:cNvPr id="14" name="TextBox 13">
            <a:extLst>
              <a:ext uri="{FF2B5EF4-FFF2-40B4-BE49-F238E27FC236}">
                <a16:creationId xmlns="" xmlns:a16="http://schemas.microsoft.com/office/drawing/2014/main" id="{BD9459ED-1891-84DF-3983-8907CD9CD36F}"/>
              </a:ext>
            </a:extLst>
          </p:cNvPr>
          <p:cNvSpPr txBox="1"/>
          <p:nvPr/>
        </p:nvSpPr>
        <p:spPr>
          <a:xfrm>
            <a:off x="6613799" y="7827883"/>
            <a:ext cx="5722769" cy="1354217"/>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lnSpc>
                <a:spcPts val="11175"/>
              </a:lnSpc>
              <a:defRPr sz="4400">
                <a:solidFill>
                  <a:srgbClr val="273384"/>
                </a:solidFill>
                <a:latin typeface="Eczar Bold"/>
                <a:ea typeface="Eczar Bold"/>
              </a:defRPr>
            </a:lvl1pPr>
          </a:lstStyle>
          <a:p>
            <a:pPr>
              <a:lnSpc>
                <a:spcPct val="100000"/>
              </a:lnSpc>
            </a:pPr>
            <a:r>
              <a:rPr lang="" dirty="0"/>
              <a:t>Rahat Bin Sarkar 1287</a:t>
            </a:r>
          </a:p>
        </p:txBody>
      </p:sp>
      <p:sp>
        <p:nvSpPr>
          <p:cNvPr id="15" name="TextBox 14">
            <a:extLst>
              <a:ext uri="{FF2B5EF4-FFF2-40B4-BE49-F238E27FC236}">
                <a16:creationId xmlns="" xmlns:a16="http://schemas.microsoft.com/office/drawing/2014/main" id="{C57B2AD2-5ECA-1250-1878-DF94D52D0282}"/>
              </a:ext>
            </a:extLst>
          </p:cNvPr>
          <p:cNvSpPr txBox="1"/>
          <p:nvPr/>
        </p:nvSpPr>
        <p:spPr>
          <a:xfrm>
            <a:off x="-179704" y="7827883"/>
            <a:ext cx="7102222" cy="1354217"/>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lnSpc>
                <a:spcPts val="11175"/>
              </a:lnSpc>
              <a:defRPr sz="4400">
                <a:solidFill>
                  <a:srgbClr val="273384"/>
                </a:solidFill>
                <a:latin typeface="Eczar Bold"/>
                <a:ea typeface="Eczar Bold"/>
              </a:defRPr>
            </a:lvl1pPr>
          </a:lstStyle>
          <a:p>
            <a:pPr>
              <a:lnSpc>
                <a:spcPct val="100000"/>
              </a:lnSpc>
            </a:pPr>
            <a:r>
              <a:rPr lang="" dirty="0"/>
              <a:t>MD. Mujahidul </a:t>
            </a:r>
            <a:r>
              <a:rPr lang="" dirty="0" smtClean="0"/>
              <a:t>Islam</a:t>
            </a:r>
          </a:p>
          <a:p>
            <a:pPr>
              <a:lnSpc>
                <a:spcPct val="100000"/>
              </a:lnSpc>
            </a:pPr>
            <a:r>
              <a:rPr lang="" dirty="0" smtClean="0"/>
              <a:t>1465</a:t>
            </a:r>
            <a:endParaRPr lang=""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889120" y="1201467"/>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920785" y="2375173"/>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6" name="Group 6"/>
          <p:cNvGrpSpPr/>
          <p:nvPr/>
        </p:nvGrpSpPr>
        <p:grpSpPr>
          <a:xfrm>
            <a:off x="8920785" y="5907771"/>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4702290"/>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920785" y="7060770"/>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3932771" y="-241293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5" name="TextBox 15"/>
          <p:cNvSpPr txBox="1"/>
          <p:nvPr/>
        </p:nvSpPr>
        <p:spPr>
          <a:xfrm>
            <a:off x="10336602" y="1181100"/>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Objective </a:t>
            </a:r>
            <a:endParaRPr lang="en-US" sz="4000" b="1" dirty="0">
              <a:solidFill>
                <a:srgbClr val="000000"/>
              </a:solidFill>
              <a:latin typeface="Raleway"/>
            </a:endParaRPr>
          </a:p>
        </p:txBody>
      </p:sp>
      <p:sp>
        <p:nvSpPr>
          <p:cNvPr id="16" name="TextBox 16"/>
          <p:cNvSpPr txBox="1"/>
          <p:nvPr/>
        </p:nvSpPr>
        <p:spPr>
          <a:xfrm>
            <a:off x="9002513" y="1191084"/>
            <a:ext cx="545211" cy="688086"/>
          </a:xfrm>
          <a:prstGeom prst="rect">
            <a:avLst/>
          </a:prstGeom>
        </p:spPr>
        <p:txBody>
          <a:bodyPr lIns="0" tIns="0" rIns="0" bIns="0" rtlCol="0" anchor="t">
            <a:spAutoFit/>
          </a:bodyPr>
          <a:lstStyle/>
          <a:p>
            <a:pPr algn="ctr">
              <a:lnSpc>
                <a:spcPts val="5652"/>
              </a:lnSpc>
            </a:pPr>
            <a:r>
              <a:rPr lang="en-US" sz="3600" dirty="0">
                <a:solidFill>
                  <a:srgbClr val="273384"/>
                </a:solidFill>
                <a:latin typeface="Raleway Bold"/>
              </a:rPr>
              <a:t>1</a:t>
            </a:r>
          </a:p>
        </p:txBody>
      </p:sp>
      <p:sp>
        <p:nvSpPr>
          <p:cNvPr id="17" name="TextBox 17"/>
          <p:cNvSpPr txBox="1"/>
          <p:nvPr/>
        </p:nvSpPr>
        <p:spPr>
          <a:xfrm>
            <a:off x="8986708" y="2336370"/>
            <a:ext cx="545211" cy="658642"/>
          </a:xfrm>
          <a:prstGeom prst="rect">
            <a:avLst/>
          </a:prstGeom>
        </p:spPr>
        <p:txBody>
          <a:bodyPr lIns="0" tIns="0" rIns="0" bIns="0" rtlCol="0" anchor="t">
            <a:spAutoFit/>
          </a:bodyPr>
          <a:lstStyle/>
          <a:p>
            <a:pPr marL="0" lvl="1" indent="0" algn="ctr">
              <a:lnSpc>
                <a:spcPts val="5652"/>
              </a:lnSpc>
              <a:spcBef>
                <a:spcPct val="0"/>
              </a:spcBef>
            </a:pPr>
            <a:r>
              <a:rPr lang="en-US" sz="3600" u="none" dirty="0" smtClean="0">
                <a:solidFill>
                  <a:srgbClr val="273384"/>
                </a:solidFill>
                <a:latin typeface="Raleway Bold"/>
              </a:rPr>
              <a:t> 2</a:t>
            </a:r>
            <a:endParaRPr lang="en-US" sz="3600" u="none" dirty="0">
              <a:solidFill>
                <a:srgbClr val="273384"/>
              </a:solidFill>
              <a:latin typeface="Raleway Bold"/>
            </a:endParaRPr>
          </a:p>
        </p:txBody>
      </p:sp>
      <p:sp>
        <p:nvSpPr>
          <p:cNvPr id="18" name="TextBox 18"/>
          <p:cNvSpPr txBox="1"/>
          <p:nvPr/>
        </p:nvSpPr>
        <p:spPr>
          <a:xfrm>
            <a:off x="9034179" y="5838079"/>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5</a:t>
            </a:r>
            <a:endParaRPr lang="en-US" sz="3600" u="none" dirty="0">
              <a:solidFill>
                <a:srgbClr val="273384"/>
              </a:solidFill>
              <a:latin typeface="Raleway Bold"/>
            </a:endParaRPr>
          </a:p>
        </p:txBody>
      </p:sp>
      <p:sp>
        <p:nvSpPr>
          <p:cNvPr id="19" name="TextBox 19"/>
          <p:cNvSpPr txBox="1"/>
          <p:nvPr/>
        </p:nvSpPr>
        <p:spPr>
          <a:xfrm>
            <a:off x="8991600" y="4622370"/>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4</a:t>
            </a:r>
            <a:endParaRPr lang="en-US" sz="3600" u="none" dirty="0">
              <a:solidFill>
                <a:srgbClr val="273384"/>
              </a:solidFill>
              <a:latin typeface="Raleway Bold"/>
            </a:endParaRPr>
          </a:p>
        </p:txBody>
      </p:sp>
      <p:sp>
        <p:nvSpPr>
          <p:cNvPr id="20" name="TextBox 20"/>
          <p:cNvSpPr txBox="1"/>
          <p:nvPr/>
        </p:nvSpPr>
        <p:spPr>
          <a:xfrm>
            <a:off x="9002513" y="7070769"/>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6</a:t>
            </a:r>
            <a:endParaRPr lang="en-US" sz="3600" u="none" dirty="0">
              <a:solidFill>
                <a:srgbClr val="273384"/>
              </a:solidFill>
              <a:latin typeface="Raleway Bold"/>
            </a:endParaRPr>
          </a:p>
        </p:txBody>
      </p:sp>
      <p:sp>
        <p:nvSpPr>
          <p:cNvPr id="21" name="TextBox 21"/>
          <p:cNvSpPr txBox="1"/>
          <p:nvPr/>
        </p:nvSpPr>
        <p:spPr>
          <a:xfrm>
            <a:off x="1730661" y="3034407"/>
            <a:ext cx="6456699" cy="2718693"/>
          </a:xfrm>
          <a:prstGeom prst="rect">
            <a:avLst/>
          </a:prstGeom>
        </p:spPr>
        <p:txBody>
          <a:bodyPr lIns="0" tIns="0" rIns="0" bIns="0" rtlCol="0" anchor="t">
            <a:spAutoFit/>
          </a:bodyPr>
          <a:lstStyle/>
          <a:p>
            <a:pPr marL="0" lvl="0" indent="0" algn="ctr">
              <a:lnSpc>
                <a:spcPts val="10559"/>
              </a:lnSpc>
              <a:spcBef>
                <a:spcPct val="0"/>
              </a:spcBef>
            </a:pPr>
            <a:r>
              <a:rPr lang="en-US" sz="8799" dirty="0">
                <a:solidFill>
                  <a:srgbClr val="273384"/>
                </a:solidFill>
                <a:latin typeface="Eczar Bold"/>
                <a:ea typeface="Eczar Bold"/>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5899926" y="384588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336602" y="2234135"/>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Purpose </a:t>
            </a:r>
            <a:endParaRPr lang="en-US" sz="4000" b="1" dirty="0">
              <a:solidFill>
                <a:srgbClr val="000000"/>
              </a:solidFill>
              <a:latin typeface="Raleway"/>
            </a:endParaRPr>
          </a:p>
        </p:txBody>
      </p:sp>
      <p:sp>
        <p:nvSpPr>
          <p:cNvPr id="26" name="TextBox 26"/>
          <p:cNvSpPr txBox="1"/>
          <p:nvPr/>
        </p:nvSpPr>
        <p:spPr>
          <a:xfrm>
            <a:off x="10274206" y="3403170"/>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Scope of the system </a:t>
            </a:r>
            <a:endParaRPr lang="en-US" sz="3399" b="1" dirty="0">
              <a:solidFill>
                <a:srgbClr val="000000"/>
              </a:solidFill>
              <a:latin typeface="Raleway"/>
            </a:endParaRPr>
          </a:p>
        </p:txBody>
      </p:sp>
      <p:sp>
        <p:nvSpPr>
          <p:cNvPr id="27" name="TextBox 27"/>
          <p:cNvSpPr txBox="1"/>
          <p:nvPr/>
        </p:nvSpPr>
        <p:spPr>
          <a:xfrm>
            <a:off x="10256986" y="4607683"/>
            <a:ext cx="7322748" cy="776687"/>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Tools and Technology </a:t>
            </a:r>
            <a:endParaRPr lang="en-US" sz="4000" b="1" dirty="0">
              <a:solidFill>
                <a:srgbClr val="000000"/>
              </a:solidFill>
              <a:latin typeface="Raleway"/>
            </a:endParaRPr>
          </a:p>
        </p:txBody>
      </p:sp>
      <p:sp>
        <p:nvSpPr>
          <p:cNvPr id="28" name="TextBox 28"/>
          <p:cNvSpPr txBox="1"/>
          <p:nvPr/>
        </p:nvSpPr>
        <p:spPr>
          <a:xfrm>
            <a:off x="10329999" y="5765370"/>
            <a:ext cx="7322748" cy="1648721"/>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Future Technology Integration </a:t>
            </a:r>
            <a:endParaRPr lang="en-US" sz="4000" b="1" dirty="0">
              <a:solidFill>
                <a:srgbClr val="000000"/>
              </a:solidFill>
              <a:latin typeface="Raleway"/>
            </a:endParaRPr>
          </a:p>
        </p:txBody>
      </p:sp>
      <p:grpSp>
        <p:nvGrpSpPr>
          <p:cNvPr id="31" name="Group 4">
            <a:extLst>
              <a:ext uri="{FF2B5EF4-FFF2-40B4-BE49-F238E27FC236}">
                <a16:creationId xmlns="" xmlns:a16="http://schemas.microsoft.com/office/drawing/2014/main" id="{C613A165-408C-B97C-654C-754708877547}"/>
              </a:ext>
            </a:extLst>
          </p:cNvPr>
          <p:cNvGrpSpPr/>
          <p:nvPr/>
        </p:nvGrpSpPr>
        <p:grpSpPr>
          <a:xfrm>
            <a:off x="8926995" y="3545571"/>
            <a:ext cx="771999" cy="771999"/>
            <a:chOff x="0" y="0"/>
            <a:chExt cx="6350000" cy="6350000"/>
          </a:xfrm>
        </p:grpSpPr>
        <p:sp>
          <p:nvSpPr>
            <p:cNvPr id="30" name="Freeform 5">
              <a:extLst>
                <a:ext uri="{FF2B5EF4-FFF2-40B4-BE49-F238E27FC236}">
                  <a16:creationId xmlns="" xmlns:a16="http://schemas.microsoft.com/office/drawing/2014/main" id="{64FF8C3E-CB7C-C456-E294-9B452C08AE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5" name="TextBox 34">
            <a:extLst>
              <a:ext uri="{FF2B5EF4-FFF2-40B4-BE49-F238E27FC236}">
                <a16:creationId xmlns="" xmlns:a16="http://schemas.microsoft.com/office/drawing/2014/main" id="{89899DC2-CFBC-6A15-F56C-6908657E854C}"/>
              </a:ext>
            </a:extLst>
          </p:cNvPr>
          <p:cNvSpPr txBox="1"/>
          <p:nvPr/>
        </p:nvSpPr>
        <p:spPr>
          <a:xfrm>
            <a:off x="9189280" y="3668346"/>
            <a:ext cx="1828800" cy="553998"/>
          </a:xfrm>
          <a:prstGeom prst="rect">
            <a:avLst/>
          </a:prstGeom>
        </p:spPr>
        <p:txBody>
          <a:bodyPr lIns="0" tIns="0" rIns="0" bIns="0" rtlCol="0" anchor="t">
            <a:spAutoFit/>
          </a:bodyPr>
          <a:lstStyle>
            <a:defPPr>
              <a:defRPr lang="en-US"/>
            </a:defPPr>
            <a:lvl2pPr marL="0" lvl="1" indent="0" algn="ctr">
              <a:lnSpc>
                <a:spcPts val="5652"/>
              </a:lnSpc>
              <a:spcBef>
                <a:spcPct val="0"/>
              </a:spcBef>
              <a:defRPr sz="3600">
                <a:solidFill>
                  <a:srgbClr val="273384"/>
                </a:solidFill>
                <a:latin typeface="Raleway Bold"/>
              </a:defRPr>
            </a:lvl2pPr>
          </a:lstStyle>
          <a:p>
            <a:r>
              <a:rPr lang="" sz="3600" b="1" dirty="0">
                <a:solidFill>
                  <a:srgbClr val="002060"/>
                </a:solidFill>
              </a:rPr>
              <a:t>3</a:t>
            </a:r>
          </a:p>
        </p:txBody>
      </p:sp>
      <p:sp>
        <p:nvSpPr>
          <p:cNvPr id="36" name="TextBox 35">
            <a:extLst>
              <a:ext uri="{FF2B5EF4-FFF2-40B4-BE49-F238E27FC236}">
                <a16:creationId xmlns="" xmlns:a16="http://schemas.microsoft.com/office/drawing/2014/main" id="{9ED21104-21F4-D196-C11B-2826A645E803}"/>
              </a:ext>
            </a:extLst>
          </p:cNvPr>
          <p:cNvSpPr txBox="1"/>
          <p:nvPr/>
        </p:nvSpPr>
        <p:spPr>
          <a:xfrm>
            <a:off x="10336602" y="6908370"/>
            <a:ext cx="6122598" cy="872034"/>
          </a:xfrm>
          <a:prstGeom prst="rect">
            <a:avLst/>
          </a:prstGeom>
        </p:spPr>
        <p:txBody>
          <a:bodyPr wrap="square" lIns="0" tIns="0" rIns="0" bIns="0" rtlCol="0" anchor="t">
            <a:spAutoFit/>
          </a:bodyPr>
          <a:lstStyle>
            <a:defPPr>
              <a:defRPr lang="en-US"/>
            </a:defPPr>
            <a:lvl1pPr>
              <a:lnSpc>
                <a:spcPts val="6799"/>
              </a:lnSpc>
              <a:defRPr sz="4000" b="1">
                <a:solidFill>
                  <a:srgbClr val="000000"/>
                </a:solidFill>
                <a:latin typeface="Raleway"/>
              </a:defRPr>
            </a:lvl1pPr>
          </a:lstStyle>
          <a:p>
            <a:r>
              <a:rPr lang="" dirty="0"/>
              <a:t>Demonstrative </a:t>
            </a:r>
            <a:r>
              <a:rPr lang="" dirty="0" smtClean="0"/>
              <a:t>of Project</a:t>
            </a:r>
            <a:endParaRPr lang="" dirty="0"/>
          </a:p>
        </p:txBody>
      </p:sp>
      <p:grpSp>
        <p:nvGrpSpPr>
          <p:cNvPr id="33" name="Group 10"/>
          <p:cNvGrpSpPr/>
          <p:nvPr/>
        </p:nvGrpSpPr>
        <p:grpSpPr>
          <a:xfrm>
            <a:off x="8915400" y="8150470"/>
            <a:ext cx="771999" cy="771999"/>
            <a:chOff x="0" y="0"/>
            <a:chExt cx="6350000" cy="6350000"/>
          </a:xfrm>
        </p:grpSpPr>
        <p:sp>
          <p:nvSpPr>
            <p:cNvPr id="34"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7" name="TextBox 20"/>
          <p:cNvSpPr txBox="1"/>
          <p:nvPr/>
        </p:nvSpPr>
        <p:spPr>
          <a:xfrm>
            <a:off x="9055989" y="8115300"/>
            <a:ext cx="545211" cy="730969"/>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7</a:t>
            </a:r>
            <a:endParaRPr lang="en-US" sz="3600" u="none" dirty="0">
              <a:solidFill>
                <a:srgbClr val="273384"/>
              </a:solidFill>
              <a:latin typeface="Raleway Bold"/>
            </a:endParaRPr>
          </a:p>
        </p:txBody>
      </p:sp>
      <p:sp>
        <p:nvSpPr>
          <p:cNvPr id="38" name="TextBox 37">
            <a:extLst>
              <a:ext uri="{FF2B5EF4-FFF2-40B4-BE49-F238E27FC236}">
                <a16:creationId xmlns="" xmlns:a16="http://schemas.microsoft.com/office/drawing/2014/main" id="{9ED21104-21F4-D196-C11B-2826A645E803}"/>
              </a:ext>
            </a:extLst>
          </p:cNvPr>
          <p:cNvSpPr txBox="1"/>
          <p:nvPr/>
        </p:nvSpPr>
        <p:spPr>
          <a:xfrm>
            <a:off x="10319851" y="8024413"/>
            <a:ext cx="5148749" cy="776687"/>
          </a:xfrm>
          <a:prstGeom prst="rect">
            <a:avLst/>
          </a:prstGeom>
        </p:spPr>
        <p:txBody>
          <a:bodyPr lIns="0" tIns="0" rIns="0" bIns="0" rtlCol="0" anchor="t">
            <a:spAutoFit/>
          </a:bodyPr>
          <a:lstStyle>
            <a:defPPr>
              <a:defRPr lang="en-US"/>
            </a:defPPr>
            <a:lvl1pPr>
              <a:lnSpc>
                <a:spcPts val="6799"/>
              </a:lnSpc>
              <a:defRPr sz="4000" b="1">
                <a:solidFill>
                  <a:srgbClr val="000000"/>
                </a:solidFill>
                <a:latin typeface="Raleway"/>
              </a:defRPr>
            </a:lvl1pPr>
          </a:lstStyle>
          <a:p>
            <a:r>
              <a:rPr lang="" dirty="0" smtClean="0"/>
              <a:t>Conclusion</a:t>
            </a:r>
            <a:endParaRPr lang=""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198919" y="306360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txBody>
          <a:bodyPr/>
          <a:lstStyle/>
          <a:p>
            <a:endParaRPr lang="" dirty="0"/>
          </a:p>
        </p:txBody>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4317331" y="699937"/>
            <a:ext cx="7890162" cy="1436291"/>
          </a:xfrm>
          <a:prstGeom prst="rect">
            <a:avLst/>
          </a:prstGeom>
        </p:spPr>
        <p:txBody>
          <a:bodyPr lIns="0" tIns="0" rIns="0" bIns="0" rtlCol="0" anchor="t">
            <a:spAutoFit/>
          </a:bodyPr>
          <a:lstStyle/>
          <a:p>
            <a:pPr algn="ctr">
              <a:lnSpc>
                <a:spcPts val="11175"/>
              </a:lnSpc>
            </a:pPr>
            <a:r>
              <a:rPr lang="" sz="8799" dirty="0">
                <a:solidFill>
                  <a:srgbClr val="273384"/>
                </a:solidFill>
                <a:latin typeface="Eczar Bold"/>
                <a:ea typeface="Eczar Bold"/>
              </a:rPr>
              <a:t>Objective </a:t>
            </a:r>
            <a:endParaRPr lang="en-US" sz="8799" dirty="0">
              <a:solidFill>
                <a:srgbClr val="273384"/>
              </a:solidFill>
              <a:latin typeface="Eczar Bold"/>
              <a:ea typeface="Eczar Bold"/>
            </a:endParaRPr>
          </a:p>
        </p:txBody>
      </p:sp>
      <p:sp>
        <p:nvSpPr>
          <p:cNvPr id="7" name="Freeform 7"/>
          <p:cNvSpPr/>
          <p:nvPr/>
        </p:nvSpPr>
        <p:spPr>
          <a:xfrm>
            <a:off x="-869853" y="548674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TextBox 8"/>
          <p:cNvSpPr txBox="1"/>
          <p:nvPr/>
        </p:nvSpPr>
        <p:spPr>
          <a:xfrm>
            <a:off x="1988596" y="2445353"/>
            <a:ext cx="13927680" cy="6847067"/>
          </a:xfrm>
          <a:prstGeom prst="rect">
            <a:avLst/>
          </a:prstGeom>
        </p:spPr>
        <p:txBody>
          <a:bodyPr wrap="square" lIns="0" tIns="0" rIns="0" bIns="0" rtlCol="0" anchor="t">
            <a:spAutoFit/>
          </a:bodyPr>
          <a:lstStyle/>
          <a:p>
            <a:pPr>
              <a:lnSpc>
                <a:spcPts val="4890"/>
              </a:lnSpc>
            </a:pPr>
            <a:r>
              <a:rPr lang="" sz="3000" dirty="0">
                <a:solidFill>
                  <a:schemeClr val="accent1"/>
                </a:solidFill>
                <a:latin typeface="Raleway"/>
              </a:rPr>
              <a:t>The goal of this course is to introduce the students to the concept of a modern operating system practically. The main objectives of this course are,</a:t>
            </a:r>
            <a:r>
              <a:rPr lang="" sz="3000" dirty="0">
                <a:solidFill>
                  <a:srgbClr val="000000"/>
                </a:solidFill>
                <a:latin typeface="Raleway"/>
              </a:rPr>
              <a:t>
</a:t>
            </a:r>
          </a:p>
          <a:p>
            <a:pPr>
              <a:lnSpc>
                <a:spcPts val="4890"/>
              </a:lnSpc>
            </a:pPr>
            <a:r>
              <a:rPr lang="" sz="3000" dirty="0">
                <a:solidFill>
                  <a:srgbClr val="000000"/>
                </a:solidFill>
                <a:latin typeface="Raleway"/>
              </a:rPr>
              <a:t>1.  To develop a course project from scratch using the C programming language.
2.  Learning advanced C programming and multi-dimensional usage of that.
3.  To write code for controlling processes and threads in Modern environment.
4.   To formulate the requirement specification, through design of the logical solution and implementation.
5.   To learn the evaluation of the solution with documentation and writing a report for the course project.</a:t>
            </a:r>
            <a:endParaRPr lang="en-US" sz="3000" dirty="0">
              <a:solidFill>
                <a:srgbClr val="000000"/>
              </a:solidFill>
              <a:latin typeface="Raleway"/>
            </a:endParaRPr>
          </a:p>
        </p:txBody>
      </p:sp>
      <p:sp>
        <p:nvSpPr>
          <p:cNvPr id="9" name="Freeform 9"/>
          <p:cNvSpPr/>
          <p:nvPr/>
        </p:nvSpPr>
        <p:spPr>
          <a:xfrm rot="3451795">
            <a:off x="-6195830" y="459285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10" name="Freeform 10"/>
          <p:cNvSpPr/>
          <p:nvPr/>
        </p:nvSpPr>
        <p:spPr>
          <a:xfrm rot="-4917954">
            <a:off x="-5956109" y="206500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TextBox 9"/>
          <p:cNvSpPr txBox="1"/>
          <p:nvPr/>
        </p:nvSpPr>
        <p:spPr>
          <a:xfrm>
            <a:off x="1662763" y="2151228"/>
            <a:ext cx="14232209" cy="1191673"/>
          </a:xfrm>
          <a:prstGeom prst="rect">
            <a:avLst/>
          </a:prstGeom>
        </p:spPr>
        <p:txBody>
          <a:bodyPr wrap="square" lIns="0" tIns="0" rIns="0" bIns="0" rtlCol="0" anchor="t">
            <a:spAutoFit/>
          </a:bodyPr>
          <a:lstStyle/>
          <a:p>
            <a:pPr>
              <a:lnSpc>
                <a:spcPts val="4890"/>
              </a:lnSpc>
            </a:pPr>
            <a:r>
              <a:rPr lang="" sz="3000" b="1" dirty="0">
                <a:solidFill>
                  <a:schemeClr val="accent1"/>
                </a:solidFill>
                <a:latin typeface="Raleway"/>
              </a:rPr>
              <a:t>This system aims to enhance the efficiency, accuracy, and ease of handling day-to-day tasks. Key purposes include:</a:t>
            </a:r>
            <a:endParaRPr lang="en-US" sz="3000" b="1" dirty="0">
              <a:solidFill>
                <a:schemeClr val="accent1"/>
              </a:solidFill>
              <a:latin typeface="Raleway"/>
            </a:endParaRPr>
          </a:p>
        </p:txBody>
      </p:sp>
      <p:sp>
        <p:nvSpPr>
          <p:cNvPr id="10" name="TextBox 10"/>
          <p:cNvSpPr txBox="1"/>
          <p:nvPr/>
        </p:nvSpPr>
        <p:spPr>
          <a:xfrm>
            <a:off x="4827444" y="426695"/>
            <a:ext cx="7890162" cy="1436291"/>
          </a:xfrm>
          <a:prstGeom prst="rect">
            <a:avLst/>
          </a:prstGeom>
        </p:spPr>
        <p:txBody>
          <a:bodyPr lIns="0" tIns="0" rIns="0" bIns="0" rtlCol="0" anchor="t">
            <a:spAutoFit/>
          </a:bodyPr>
          <a:lstStyle/>
          <a:p>
            <a:pPr algn="ctr">
              <a:lnSpc>
                <a:spcPts val="11175"/>
              </a:lnSpc>
            </a:pPr>
            <a:r>
              <a:rPr lang="" sz="8799" dirty="0">
                <a:solidFill>
                  <a:srgbClr val="273384"/>
                </a:solidFill>
                <a:latin typeface="Eczar Bold"/>
              </a:rPr>
              <a:t>Purpose </a:t>
            </a:r>
            <a:endParaRPr lang="en-US" sz="8799" dirty="0">
              <a:solidFill>
                <a:srgbClr val="273384"/>
              </a:solidFill>
              <a:latin typeface="Eczar Bold"/>
            </a:endParaRPr>
          </a:p>
        </p:txBody>
      </p:sp>
      <p:sp>
        <p:nvSpPr>
          <p:cNvPr id="11" name="TextBox 10">
            <a:extLst>
              <a:ext uri="{FF2B5EF4-FFF2-40B4-BE49-F238E27FC236}">
                <a16:creationId xmlns="" xmlns:a16="http://schemas.microsoft.com/office/drawing/2014/main" id="{5772EB72-F31A-F115-088A-93C10BDA9399}"/>
              </a:ext>
            </a:extLst>
          </p:cNvPr>
          <p:cNvSpPr txBox="1"/>
          <p:nvPr/>
        </p:nvSpPr>
        <p:spPr>
          <a:xfrm>
            <a:off x="1662763" y="3847432"/>
            <a:ext cx="14882161" cy="5655394"/>
          </a:xfrm>
          <a:prstGeom prst="rect">
            <a:avLst/>
          </a:prstGeom>
        </p:spPr>
        <p:txBody>
          <a:bodyPr wrap="square" lIns="0" tIns="0" rIns="0" bIns="0" rtlCol="0" anchor="t">
            <a:spAutoFit/>
          </a:bodyPr>
          <a:lstStyle>
            <a:defPPr>
              <a:defRPr lang="en-US"/>
            </a:defPPr>
            <a:lvl1pPr>
              <a:lnSpc>
                <a:spcPts val="4890"/>
              </a:lnSpc>
              <a:defRPr sz="3000">
                <a:solidFill>
                  <a:srgbClr val="000000"/>
                </a:solidFill>
                <a:latin typeface="Raleway"/>
              </a:defRPr>
            </a:lvl1pPr>
          </a:lstStyle>
          <a:p>
            <a:pPr marL="514350" indent="-514350">
              <a:buAutoNum type="arabicPeriod"/>
            </a:pPr>
            <a:r>
              <a:rPr lang="" sz="3200" b="1" dirty="0"/>
              <a:t>Sales Management</a:t>
            </a:r>
            <a:r>
              <a:rPr lang="" b="1" dirty="0"/>
              <a:t>: </a:t>
            </a:r>
            <a:r>
              <a:rPr lang="" dirty="0"/>
              <a:t>Handle sales transactions, generate bills, and maintain records of sales. This includes managing customer details and purchase </a:t>
            </a:r>
            <a:r>
              <a:rPr lang="" dirty="0" smtClean="0"/>
              <a:t>history</a:t>
            </a:r>
            <a:endParaRPr lang="" dirty="0"/>
          </a:p>
          <a:p>
            <a:r>
              <a:rPr lang="" b="1" dirty="0"/>
              <a:t>2. Customer Management: </a:t>
            </a:r>
            <a:r>
              <a:rPr lang="en-US" dirty="0"/>
              <a:t>T</a:t>
            </a:r>
            <a:r>
              <a:rPr lang="" dirty="0"/>
              <a:t>o provide personalized service and improve customer   satisfaction.</a:t>
            </a:r>
          </a:p>
          <a:p>
            <a:r>
              <a:rPr lang="" b="1" dirty="0"/>
              <a:t>3. Inventory Management: </a:t>
            </a:r>
            <a:r>
              <a:rPr lang="" dirty="0"/>
              <a:t>Efficiently track and manage the stock of medicines and       </a:t>
            </a:r>
          </a:p>
          <a:p>
            <a:r>
              <a:rPr lang="" dirty="0"/>
              <a:t>    medical supplies.</a:t>
            </a:r>
          </a:p>
          <a:p>
            <a:r>
              <a:rPr lang="" b="1" dirty="0"/>
              <a:t>4. Efficiency and Accuracy:</a:t>
            </a:r>
            <a:r>
              <a:rPr lang="" dirty="0"/>
              <a:t> Reduce manual errors in inventory management and sales processing, thereby increasing overall efficiency and accuracy in the shop’s operations.</a:t>
            </a:r>
            <a:endParaRPr lang=""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3"/>
            <a:stretch>
              <a:fillRect/>
            </a:stretch>
          </a:blipFill>
        </p:spPr>
      </p:sp>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TextBox 7"/>
          <p:cNvSpPr txBox="1"/>
          <p:nvPr/>
        </p:nvSpPr>
        <p:spPr>
          <a:xfrm>
            <a:off x="5198919" y="784984"/>
            <a:ext cx="7890162" cy="2380716"/>
          </a:xfrm>
          <a:prstGeom prst="rect">
            <a:avLst/>
          </a:prstGeom>
        </p:spPr>
        <p:txBody>
          <a:bodyPr lIns="0" tIns="0" rIns="0" bIns="0" rtlCol="0" anchor="t">
            <a:spAutoFit/>
          </a:bodyPr>
          <a:lstStyle/>
          <a:p>
            <a:pPr algn="ctr">
              <a:lnSpc>
                <a:spcPts val="9063"/>
              </a:lnSpc>
            </a:pPr>
            <a:r>
              <a:rPr lang="" sz="8799" dirty="0">
                <a:solidFill>
                  <a:srgbClr val="273384"/>
                </a:solidFill>
                <a:latin typeface="Eczar Bold"/>
                <a:ea typeface="Eczar Bold"/>
              </a:rPr>
              <a:t>Scope of the system </a:t>
            </a:r>
            <a:endParaRPr lang="en-US" sz="8799" dirty="0">
              <a:solidFill>
                <a:srgbClr val="273384"/>
              </a:solidFill>
              <a:latin typeface="Eczar Bold"/>
              <a:ea typeface="Eczar Bold"/>
            </a:endParaRPr>
          </a:p>
        </p:txBody>
      </p:sp>
      <p:sp>
        <p:nvSpPr>
          <p:cNvPr id="15" name="TextBox 15"/>
          <p:cNvSpPr txBox="1"/>
          <p:nvPr/>
        </p:nvSpPr>
        <p:spPr>
          <a:xfrm>
            <a:off x="2986216" y="3464727"/>
            <a:ext cx="13544549" cy="6283771"/>
          </a:xfrm>
          <a:prstGeom prst="rect">
            <a:avLst/>
          </a:prstGeom>
        </p:spPr>
        <p:txBody>
          <a:bodyPr wrap="square" lIns="0" tIns="0" rIns="0" bIns="0" rtlCol="0" anchor="t">
            <a:spAutoFit/>
          </a:bodyPr>
          <a:lstStyle/>
          <a:p>
            <a:pPr>
              <a:lnSpc>
                <a:spcPts val="4890"/>
              </a:lnSpc>
            </a:pPr>
            <a:r>
              <a:rPr lang="" sz="4000" b="1" dirty="0">
                <a:solidFill>
                  <a:srgbClr val="000000"/>
                </a:solidFill>
                <a:latin typeface="Raleway"/>
              </a:rPr>
              <a:t>Inventory Management: </a:t>
            </a:r>
            <a:r>
              <a:rPr lang="" sz="3200" dirty="0">
                <a:solidFill>
                  <a:srgbClr val="000000"/>
                </a:solidFill>
                <a:latin typeface="Raleway"/>
              </a:rPr>
              <a:t>The system will manage the stock of medicines, including adding new stock, updating existing stock, and tracking stock levels</a:t>
            </a:r>
            <a:r>
              <a:rPr lang="" sz="3200" dirty="0" smtClean="0">
                <a:solidFill>
                  <a:srgbClr val="000000"/>
                </a:solidFill>
                <a:latin typeface="Raleway"/>
              </a:rPr>
              <a:t>.</a:t>
            </a:r>
          </a:p>
          <a:p>
            <a:pPr>
              <a:lnSpc>
                <a:spcPts val="4890"/>
              </a:lnSpc>
            </a:pPr>
            <a:endParaRPr lang="" sz="3200" dirty="0">
              <a:solidFill>
                <a:srgbClr val="000000"/>
              </a:solidFill>
              <a:latin typeface="Raleway"/>
            </a:endParaRPr>
          </a:p>
          <a:p>
            <a:pPr>
              <a:lnSpc>
                <a:spcPts val="4890"/>
              </a:lnSpc>
            </a:pPr>
            <a:r>
              <a:rPr lang="" sz="4000" b="1" dirty="0">
                <a:solidFill>
                  <a:srgbClr val="000000"/>
                </a:solidFill>
                <a:latin typeface="Raleway"/>
              </a:rPr>
              <a:t>Sales Management:</a:t>
            </a:r>
            <a:r>
              <a:rPr lang="" sz="3200" dirty="0">
                <a:solidFill>
                  <a:srgbClr val="000000"/>
                </a:solidFill>
                <a:latin typeface="Raleway"/>
              </a:rPr>
              <a:t> It will handle sales transactions, including generating bills, updating stock post-sale, and maintaining sales records</a:t>
            </a:r>
            <a:r>
              <a:rPr lang="" sz="3200" dirty="0" smtClean="0">
                <a:solidFill>
                  <a:srgbClr val="000000"/>
                </a:solidFill>
                <a:latin typeface="Raleway"/>
              </a:rPr>
              <a:t>.</a:t>
            </a:r>
          </a:p>
          <a:p>
            <a:pPr>
              <a:lnSpc>
                <a:spcPts val="4890"/>
              </a:lnSpc>
            </a:pPr>
            <a:endParaRPr lang="" sz="3200" dirty="0">
              <a:solidFill>
                <a:srgbClr val="000000"/>
              </a:solidFill>
              <a:latin typeface="Raleway"/>
            </a:endParaRPr>
          </a:p>
          <a:p>
            <a:pPr>
              <a:lnSpc>
                <a:spcPts val="4890"/>
              </a:lnSpc>
            </a:pPr>
            <a:r>
              <a:rPr lang="" sz="4000" b="1" dirty="0">
                <a:solidFill>
                  <a:srgbClr val="000000"/>
                </a:solidFill>
                <a:latin typeface="Raleway"/>
              </a:rPr>
              <a:t>Customer Management: </a:t>
            </a:r>
            <a:r>
              <a:rPr lang="" sz="3200" dirty="0">
                <a:solidFill>
                  <a:srgbClr val="000000"/>
                </a:solidFill>
                <a:latin typeface="Raleway"/>
              </a:rPr>
              <a:t>The system will keep customer details and their purchase history.</a:t>
            </a:r>
            <a:endParaRPr lang="en-US" sz="3200" dirty="0">
              <a:solidFill>
                <a:srgbClr val="000000"/>
              </a:solidFill>
              <a:latin typeface="Raleway"/>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grpSp>
        <p:nvGrpSpPr>
          <p:cNvPr id="5" name="Group 5"/>
          <p:cNvGrpSpPr/>
          <p:nvPr/>
        </p:nvGrpSpPr>
        <p:grpSpPr>
          <a:xfrm>
            <a:off x="1697320" y="3886834"/>
            <a:ext cx="3388048" cy="4359851"/>
            <a:chOff x="0" y="0"/>
            <a:chExt cx="3133810" cy="4032689"/>
          </a:xfrm>
        </p:grpSpPr>
        <p:sp>
          <p:nvSpPr>
            <p:cNvPr id="6" name="Freeform 6"/>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id="7" name="Group 7"/>
          <p:cNvGrpSpPr/>
          <p:nvPr/>
        </p:nvGrpSpPr>
        <p:grpSpPr>
          <a:xfrm>
            <a:off x="9367528" y="3886834"/>
            <a:ext cx="3388048" cy="4359851"/>
            <a:chOff x="0" y="0"/>
            <a:chExt cx="3133810" cy="4032689"/>
          </a:xfrm>
        </p:grpSpPr>
        <p:sp>
          <p:nvSpPr>
            <p:cNvPr id="8" name="Freeform 8"/>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id="9" name="Freeform 9"/>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0" name="Freeform 10"/>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11" name="Freeform 11"/>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grpSp>
        <p:nvGrpSpPr>
          <p:cNvPr id="12" name="Group 12"/>
          <p:cNvGrpSpPr/>
          <p:nvPr/>
        </p:nvGrpSpPr>
        <p:grpSpPr>
          <a:xfrm>
            <a:off x="13202632" y="3886834"/>
            <a:ext cx="3388048" cy="4359851"/>
            <a:chOff x="0" y="0"/>
            <a:chExt cx="3133810" cy="4032689"/>
          </a:xfrm>
        </p:grpSpPr>
        <p:sp>
          <p:nvSpPr>
            <p:cNvPr id="13" name="Freeform 13"/>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id="14" name="Group 14"/>
          <p:cNvGrpSpPr/>
          <p:nvPr/>
        </p:nvGrpSpPr>
        <p:grpSpPr>
          <a:xfrm>
            <a:off x="5532424" y="3886834"/>
            <a:ext cx="3388048" cy="4359851"/>
            <a:chOff x="0" y="0"/>
            <a:chExt cx="3133810" cy="4032689"/>
          </a:xfrm>
        </p:grpSpPr>
        <p:sp>
          <p:nvSpPr>
            <p:cNvPr id="15" name="Freeform 15"/>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id="16" name="Freeform 16"/>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17" name="TextBox 17"/>
          <p:cNvSpPr txBox="1"/>
          <p:nvPr/>
        </p:nvSpPr>
        <p:spPr>
          <a:xfrm>
            <a:off x="1406914" y="2122678"/>
            <a:ext cx="15474172" cy="12287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273384"/>
                </a:solidFill>
                <a:latin typeface="Eczar Bold"/>
                <a:ea typeface="Eczar Bold"/>
              </a:rPr>
              <a:t>﻿T</a:t>
            </a:r>
            <a:r>
              <a:rPr lang="" sz="8000" dirty="0">
                <a:solidFill>
                  <a:srgbClr val="273384"/>
                </a:solidFill>
                <a:latin typeface="Eczar Bold"/>
                <a:ea typeface="Eczar Bold"/>
              </a:rPr>
              <a:t>ools and technology </a:t>
            </a:r>
            <a:endParaRPr lang="en-US" sz="8000" dirty="0">
              <a:solidFill>
                <a:srgbClr val="273384"/>
              </a:solidFill>
              <a:latin typeface="Eczar Bold"/>
              <a:ea typeface="Eczar Bold"/>
            </a:endParaRPr>
          </a:p>
        </p:txBody>
      </p:sp>
      <p:sp>
        <p:nvSpPr>
          <p:cNvPr id="18" name="TextBox 18"/>
          <p:cNvSpPr txBox="1"/>
          <p:nvPr/>
        </p:nvSpPr>
        <p:spPr>
          <a:xfrm>
            <a:off x="1962314" y="5294249"/>
            <a:ext cx="2715079" cy="2467663"/>
          </a:xfrm>
          <a:prstGeom prst="rect">
            <a:avLst/>
          </a:prstGeom>
        </p:spPr>
        <p:txBody>
          <a:bodyPr lIns="0" tIns="0" rIns="0" bIns="0" rtlCol="0" anchor="t">
            <a:spAutoFit/>
          </a:bodyPr>
          <a:lstStyle/>
          <a:p>
            <a:pPr marL="0" lvl="0" indent="0" algn="l">
              <a:lnSpc>
                <a:spcPts val="3900"/>
              </a:lnSpc>
              <a:spcBef>
                <a:spcPct val="0"/>
              </a:spcBef>
            </a:pPr>
            <a:r>
              <a:rPr lang="en-US" sz="3000" dirty="0">
                <a:solidFill>
                  <a:srgbClr val="000000"/>
                </a:solidFill>
                <a:latin typeface="Raleway"/>
              </a:rPr>
              <a:t>Mainly </a:t>
            </a:r>
            <a:r>
              <a:rPr lang="" sz="3000" dirty="0">
                <a:solidFill>
                  <a:srgbClr val="000000"/>
                </a:solidFill>
                <a:latin typeface="Raleway"/>
              </a:rPr>
              <a:t>we </a:t>
            </a:r>
            <a:r>
              <a:rPr lang="en-US" sz="3000" dirty="0">
                <a:solidFill>
                  <a:srgbClr val="000000"/>
                </a:solidFill>
                <a:latin typeface="Raleway"/>
              </a:rPr>
              <a:t>use C Programming language in this Project.</a:t>
            </a:r>
          </a:p>
        </p:txBody>
      </p:sp>
      <p:sp>
        <p:nvSpPr>
          <p:cNvPr id="19" name="TextBox 19"/>
          <p:cNvSpPr txBox="1"/>
          <p:nvPr/>
        </p:nvSpPr>
        <p:spPr>
          <a:xfrm>
            <a:off x="2021039"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01</a:t>
            </a:r>
          </a:p>
        </p:txBody>
      </p:sp>
      <p:sp>
        <p:nvSpPr>
          <p:cNvPr id="20" name="TextBox 20"/>
          <p:cNvSpPr txBox="1"/>
          <p:nvPr/>
        </p:nvSpPr>
        <p:spPr>
          <a:xfrm>
            <a:off x="9691247"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03</a:t>
            </a:r>
          </a:p>
        </p:txBody>
      </p:sp>
      <p:sp>
        <p:nvSpPr>
          <p:cNvPr id="21" name="TextBox 21"/>
          <p:cNvSpPr txBox="1"/>
          <p:nvPr/>
        </p:nvSpPr>
        <p:spPr>
          <a:xfrm>
            <a:off x="13634182"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04</a:t>
            </a:r>
          </a:p>
        </p:txBody>
      </p:sp>
      <p:sp>
        <p:nvSpPr>
          <p:cNvPr id="22" name="TextBox 22"/>
          <p:cNvSpPr txBox="1"/>
          <p:nvPr/>
        </p:nvSpPr>
        <p:spPr>
          <a:xfrm>
            <a:off x="5856143"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02</a:t>
            </a:r>
          </a:p>
        </p:txBody>
      </p:sp>
      <p:sp>
        <p:nvSpPr>
          <p:cNvPr id="23" name="TextBox 23"/>
          <p:cNvSpPr txBox="1"/>
          <p:nvPr/>
        </p:nvSpPr>
        <p:spPr>
          <a:xfrm>
            <a:off x="5553730" y="5161524"/>
            <a:ext cx="3281671" cy="2500685"/>
          </a:xfrm>
          <a:prstGeom prst="rect">
            <a:avLst/>
          </a:prstGeom>
        </p:spPr>
        <p:txBody>
          <a:bodyPr wrap="square" lIns="0" tIns="0" rIns="0" bIns="0" rtlCol="0" anchor="t">
            <a:spAutoFit/>
          </a:bodyPr>
          <a:lstStyle/>
          <a:p>
            <a:pPr marL="0" lvl="0" indent="0" algn="l">
              <a:lnSpc>
                <a:spcPts val="3900"/>
              </a:lnSpc>
              <a:spcBef>
                <a:spcPct val="0"/>
              </a:spcBef>
            </a:pPr>
            <a:r>
              <a:rPr lang="en-US" sz="3000" dirty="0">
                <a:solidFill>
                  <a:srgbClr val="000000"/>
                </a:solidFill>
                <a:latin typeface="Raleway"/>
              </a:rPr>
              <a:t>Also </a:t>
            </a:r>
            <a:r>
              <a:rPr lang="" sz="3000" dirty="0">
                <a:solidFill>
                  <a:srgbClr val="000000"/>
                </a:solidFill>
                <a:latin typeface="Raleway"/>
              </a:rPr>
              <a:t>we </a:t>
            </a:r>
            <a:r>
              <a:rPr lang="en-US" sz="3000" dirty="0">
                <a:solidFill>
                  <a:srgbClr val="000000"/>
                </a:solidFill>
                <a:latin typeface="Raleway"/>
              </a:rPr>
              <a:t>use some header file. Some of these are </a:t>
            </a:r>
            <a:r>
              <a:rPr lang="en-US" sz="3000" dirty="0" err="1">
                <a:solidFill>
                  <a:srgbClr val="000000"/>
                </a:solidFill>
                <a:latin typeface="Raleway"/>
              </a:rPr>
              <a:t>stdlib.h</a:t>
            </a:r>
            <a:r>
              <a:rPr lang="en-US" sz="3000" dirty="0">
                <a:solidFill>
                  <a:srgbClr val="000000"/>
                </a:solidFill>
                <a:latin typeface="Raleway"/>
              </a:rPr>
              <a:t>, </a:t>
            </a:r>
            <a:r>
              <a:rPr lang="en-US" sz="3000" dirty="0" err="1">
                <a:solidFill>
                  <a:srgbClr val="000000"/>
                </a:solidFill>
                <a:latin typeface="Raleway"/>
              </a:rPr>
              <a:t>unistd.h</a:t>
            </a:r>
            <a:r>
              <a:rPr lang="en-US" sz="3000" dirty="0">
                <a:solidFill>
                  <a:srgbClr val="000000"/>
                </a:solidFill>
                <a:latin typeface="Raleway"/>
              </a:rPr>
              <a:t>, </a:t>
            </a:r>
            <a:r>
              <a:rPr lang="en-US" sz="3000" dirty="0" err="1">
                <a:solidFill>
                  <a:srgbClr val="000000"/>
                </a:solidFill>
                <a:latin typeface="Raleway"/>
              </a:rPr>
              <a:t>time.h</a:t>
            </a:r>
            <a:r>
              <a:rPr lang="en-US" sz="3000" dirty="0">
                <a:solidFill>
                  <a:srgbClr val="000000"/>
                </a:solidFill>
                <a:latin typeface="Raleway"/>
              </a:rPr>
              <a:t>, </a:t>
            </a:r>
            <a:r>
              <a:rPr lang="en-US" sz="3000" dirty="0" err="1">
                <a:solidFill>
                  <a:srgbClr val="000000"/>
                </a:solidFill>
                <a:latin typeface="Raleway"/>
              </a:rPr>
              <a:t>conio.h</a:t>
            </a:r>
            <a:r>
              <a:rPr lang="en-US" sz="3000" dirty="0">
                <a:solidFill>
                  <a:srgbClr val="000000"/>
                </a:solidFill>
                <a:latin typeface="Raleway"/>
              </a:rPr>
              <a:t> etc.</a:t>
            </a:r>
          </a:p>
        </p:txBody>
      </p:sp>
      <p:sp>
        <p:nvSpPr>
          <p:cNvPr id="24" name="TextBox 24"/>
          <p:cNvSpPr txBox="1"/>
          <p:nvPr/>
        </p:nvSpPr>
        <p:spPr>
          <a:xfrm>
            <a:off x="9660687" y="5267444"/>
            <a:ext cx="2715079" cy="2500685"/>
          </a:xfrm>
          <a:prstGeom prst="rect">
            <a:avLst/>
          </a:prstGeom>
        </p:spPr>
        <p:txBody>
          <a:bodyPr lIns="0" tIns="0" rIns="0" bIns="0" rtlCol="0" anchor="t">
            <a:spAutoFit/>
          </a:bodyPr>
          <a:lstStyle/>
          <a:p>
            <a:pPr marL="0" lvl="0" indent="0" algn="l">
              <a:lnSpc>
                <a:spcPts val="3900"/>
              </a:lnSpc>
              <a:spcBef>
                <a:spcPct val="0"/>
              </a:spcBef>
            </a:pPr>
            <a:r>
              <a:rPr lang="" sz="3000" dirty="0">
                <a:solidFill>
                  <a:srgbClr val="000000"/>
                </a:solidFill>
                <a:latin typeface="Raleway"/>
              </a:rPr>
              <a:t>We </a:t>
            </a:r>
            <a:r>
              <a:rPr lang="en-US" sz="3000" dirty="0">
                <a:solidFill>
                  <a:srgbClr val="000000"/>
                </a:solidFill>
                <a:latin typeface="Raleway"/>
              </a:rPr>
              <a:t>have used system( ) function for clear screen or console. </a:t>
            </a:r>
          </a:p>
        </p:txBody>
      </p:sp>
      <p:sp>
        <p:nvSpPr>
          <p:cNvPr id="25" name="TextBox 25"/>
          <p:cNvSpPr txBox="1"/>
          <p:nvPr/>
        </p:nvSpPr>
        <p:spPr>
          <a:xfrm>
            <a:off x="13379328" y="5193993"/>
            <a:ext cx="3169916" cy="2500685"/>
          </a:xfrm>
          <a:prstGeom prst="rect">
            <a:avLst/>
          </a:prstGeom>
        </p:spPr>
        <p:txBody>
          <a:bodyPr wrap="square" lIns="0" tIns="0" rIns="0" bIns="0" rtlCol="0" anchor="t">
            <a:spAutoFit/>
          </a:bodyPr>
          <a:lstStyle/>
          <a:p>
            <a:pPr marL="0" lvl="0" indent="0" algn="l">
              <a:lnSpc>
                <a:spcPts val="3900"/>
              </a:lnSpc>
              <a:spcBef>
                <a:spcPct val="0"/>
              </a:spcBef>
            </a:pPr>
            <a:r>
              <a:rPr lang="en-US" sz="3000" dirty="0">
                <a:solidFill>
                  <a:srgbClr val="000000"/>
                </a:solidFill>
                <a:latin typeface="Raleway"/>
              </a:rPr>
              <a:t>Get all the password under a single character to masking the </a:t>
            </a:r>
            <a:r>
              <a:rPr lang="en-US" sz="3000" dirty="0" err="1">
                <a:solidFill>
                  <a:srgbClr val="000000"/>
                </a:solidFill>
                <a:latin typeface="Raleway"/>
              </a:rPr>
              <a:t>actuall</a:t>
            </a:r>
            <a:r>
              <a:rPr lang="en-US" sz="3000" dirty="0">
                <a:solidFill>
                  <a:srgbClr val="000000"/>
                </a:solidFill>
                <a:latin typeface="Raleway"/>
              </a:rPr>
              <a:t> password.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AutoShape 2"/>
          <p:cNvSpPr/>
          <p:nvPr/>
        </p:nvSpPr>
        <p:spPr>
          <a:xfrm flipH="1" flipV="1">
            <a:off x="9076704" y="2133465"/>
            <a:ext cx="67296" cy="7241921"/>
          </a:xfrm>
          <a:prstGeom prst="line">
            <a:avLst/>
          </a:prstGeom>
          <a:ln w="19050" cap="rnd">
            <a:solidFill>
              <a:srgbClr val="273384"/>
            </a:solidFill>
            <a:prstDash val="solid"/>
            <a:headEnd type="none" w="sm" len="sm"/>
            <a:tailEnd type="none" w="sm" len="sm"/>
          </a:ln>
        </p:spPr>
      </p:sp>
      <p:grpSp>
        <p:nvGrpSpPr>
          <p:cNvPr id="3" name="Group 3"/>
          <p:cNvGrpSpPr/>
          <p:nvPr/>
        </p:nvGrpSpPr>
        <p:grpSpPr>
          <a:xfrm>
            <a:off x="1012929" y="383081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5" name="Group 5"/>
          <p:cNvGrpSpPr/>
          <p:nvPr/>
        </p:nvGrpSpPr>
        <p:grpSpPr>
          <a:xfrm>
            <a:off x="1028700" y="6373336"/>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7" name="Group 7"/>
          <p:cNvGrpSpPr/>
          <p:nvPr/>
        </p:nvGrpSpPr>
        <p:grpSpPr>
          <a:xfrm>
            <a:off x="9841142" y="5235096"/>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9841142" y="383081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1" name="Freeform 11"/>
          <p:cNvSpPr/>
          <p:nvPr/>
        </p:nvSpPr>
        <p:spPr>
          <a:xfrm rot="1033578">
            <a:off x="9929225" y="-5249008"/>
            <a:ext cx="9643895" cy="7218187"/>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2" name="TextBox 12"/>
          <p:cNvSpPr txBox="1"/>
          <p:nvPr/>
        </p:nvSpPr>
        <p:spPr>
          <a:xfrm>
            <a:off x="793323" y="621720"/>
            <a:ext cx="13401291" cy="1359346"/>
          </a:xfrm>
          <a:prstGeom prst="rect">
            <a:avLst/>
          </a:prstGeom>
        </p:spPr>
        <p:txBody>
          <a:bodyPr wrap="square" lIns="0" tIns="0" rIns="0" bIns="0" rtlCol="0" anchor="t">
            <a:spAutoFit/>
          </a:bodyPr>
          <a:lstStyle/>
          <a:p>
            <a:pPr marL="0" lvl="0" indent="0" algn="ctr">
              <a:lnSpc>
                <a:spcPts val="10559"/>
              </a:lnSpc>
              <a:spcBef>
                <a:spcPct val="0"/>
              </a:spcBef>
            </a:pPr>
            <a:r>
              <a:rPr lang="" sz="7200" dirty="0">
                <a:solidFill>
                  <a:srgbClr val="273384"/>
                </a:solidFill>
                <a:latin typeface="Eczar Bold"/>
              </a:rPr>
              <a:t>Future technology integration </a:t>
            </a:r>
            <a:endParaRPr lang="en-US" sz="7200" dirty="0">
              <a:solidFill>
                <a:srgbClr val="273384"/>
              </a:solidFill>
              <a:latin typeface="Eczar Bold"/>
            </a:endParaRPr>
          </a:p>
        </p:txBody>
      </p:sp>
      <p:sp>
        <p:nvSpPr>
          <p:cNvPr id="13" name="Freeform 13"/>
          <p:cNvSpPr/>
          <p:nvPr/>
        </p:nvSpPr>
        <p:spPr>
          <a:xfrm rot="-7522993" flipV="1">
            <a:off x="11235746" y="-2984070"/>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5" name="Freeform 15"/>
          <p:cNvSpPr/>
          <p:nvPr/>
        </p:nvSpPr>
        <p:spPr>
          <a:xfrm>
            <a:off x="15326363" y="-2286542"/>
            <a:ext cx="5923274" cy="7241923"/>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sp>
      <p:sp>
        <p:nvSpPr>
          <p:cNvPr id="16" name="Freeform 16"/>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7" name="TextBox 17"/>
          <p:cNvSpPr txBox="1"/>
          <p:nvPr/>
        </p:nvSpPr>
        <p:spPr>
          <a:xfrm>
            <a:off x="1028700" y="2660309"/>
            <a:ext cx="5203562" cy="461665"/>
          </a:xfrm>
          <a:prstGeom prst="rect">
            <a:avLst/>
          </a:prstGeom>
        </p:spPr>
        <p:txBody>
          <a:bodyPr wrap="square" lIns="0" tIns="0" rIns="0" bIns="0" rtlCol="0" anchor="t">
            <a:spAutoFit/>
          </a:bodyPr>
          <a:lstStyle/>
          <a:p>
            <a:pPr marL="0" lvl="0" indent="0" algn="l">
              <a:lnSpc>
                <a:spcPts val="3639"/>
              </a:lnSpc>
              <a:spcBef>
                <a:spcPct val="0"/>
              </a:spcBef>
            </a:pPr>
            <a:r>
              <a:rPr lang="" sz="3200" b="1" dirty="0">
                <a:solidFill>
                  <a:srgbClr val="273384"/>
                </a:solidFill>
                <a:latin typeface="Raleway Bold"/>
              </a:rPr>
              <a:t>Integration</a:t>
            </a:r>
            <a:r>
              <a:rPr lang="" sz="2799" dirty="0">
                <a:solidFill>
                  <a:srgbClr val="273384"/>
                </a:solidFill>
                <a:latin typeface="Raleway Bold"/>
              </a:rPr>
              <a:t> </a:t>
            </a:r>
            <a:endParaRPr lang="en-US" sz="2799" dirty="0">
              <a:solidFill>
                <a:srgbClr val="273384"/>
              </a:solidFill>
              <a:latin typeface="Raleway Bold"/>
            </a:endParaRPr>
          </a:p>
        </p:txBody>
      </p:sp>
      <p:sp>
        <p:nvSpPr>
          <p:cNvPr id="18" name="TextBox 18"/>
          <p:cNvSpPr txBox="1"/>
          <p:nvPr/>
        </p:nvSpPr>
        <p:spPr>
          <a:xfrm>
            <a:off x="1544690" y="3848100"/>
            <a:ext cx="7351858" cy="2603277"/>
          </a:xfrm>
          <a:prstGeom prst="rect">
            <a:avLst/>
          </a:prstGeom>
        </p:spPr>
        <p:txBody>
          <a:bodyPr wrap="square" lIns="0" tIns="0" rIns="0" bIns="0" rtlCol="0" anchor="t">
            <a:spAutoFit/>
          </a:bodyPr>
          <a:lstStyle/>
          <a:p>
            <a:pPr marL="0" lvl="0" indent="0" algn="l">
              <a:lnSpc>
                <a:spcPts val="2940"/>
              </a:lnSpc>
              <a:spcBef>
                <a:spcPct val="0"/>
              </a:spcBef>
            </a:pPr>
            <a:r>
              <a:rPr lang="" sz="3200" b="1" dirty="0">
                <a:solidFill>
                  <a:srgbClr val="000000"/>
                </a:solidFill>
                <a:latin typeface="Raleway"/>
              </a:rPr>
              <a:t>Data Storage and Backup: </a:t>
            </a:r>
            <a:r>
              <a:rPr lang="" sz="3200" dirty="0">
                <a:solidFill>
                  <a:srgbClr val="000000"/>
                </a:solidFill>
                <a:latin typeface="Raleway"/>
              </a:rPr>
              <a:t>Migrate data storage to cloud services like AWS S3, Google Cloud Storage, or Microsoft Azure Blob Storage for reliable, scalable, and secure storage solutions</a:t>
            </a:r>
            <a:r>
              <a:rPr lang="" sz="3200" dirty="0" smtClean="0">
                <a:solidFill>
                  <a:srgbClr val="000000"/>
                </a:solidFill>
                <a:latin typeface="Raleway"/>
              </a:rPr>
              <a:t>.</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dirty="0">
              <a:solidFill>
                <a:srgbClr val="000000"/>
              </a:solidFill>
              <a:latin typeface="Raleway"/>
            </a:endParaRPr>
          </a:p>
        </p:txBody>
      </p:sp>
      <p:sp>
        <p:nvSpPr>
          <p:cNvPr id="19" name="Freeform 19"/>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 dirty="0"/>
          </a:p>
        </p:txBody>
      </p:sp>
      <p:sp>
        <p:nvSpPr>
          <p:cNvPr id="22" name="Freeform 22"/>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3" name="Freeform 23"/>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5" name="TextBox 25"/>
          <p:cNvSpPr txBox="1"/>
          <p:nvPr/>
        </p:nvSpPr>
        <p:spPr>
          <a:xfrm>
            <a:off x="9703407" y="2718413"/>
            <a:ext cx="3364925" cy="461665"/>
          </a:xfrm>
          <a:prstGeom prst="rect">
            <a:avLst/>
          </a:prstGeom>
        </p:spPr>
        <p:txBody>
          <a:bodyPr lIns="0" tIns="0" rIns="0" bIns="0" rtlCol="0" anchor="t">
            <a:spAutoFit/>
          </a:bodyPr>
          <a:lstStyle/>
          <a:p>
            <a:pPr marL="0" lvl="0" indent="0" algn="l">
              <a:lnSpc>
                <a:spcPts val="3639"/>
              </a:lnSpc>
              <a:spcBef>
                <a:spcPct val="0"/>
              </a:spcBef>
            </a:pPr>
            <a:r>
              <a:rPr lang="" sz="3200" b="1" dirty="0">
                <a:solidFill>
                  <a:srgbClr val="273384"/>
                </a:solidFill>
                <a:latin typeface="Raleway Bold"/>
              </a:rPr>
              <a:t>Enhancement</a:t>
            </a:r>
            <a:endParaRPr lang="en-US" sz="3200" dirty="0">
              <a:solidFill>
                <a:srgbClr val="273384"/>
              </a:solidFill>
              <a:latin typeface="Raleway Bold"/>
            </a:endParaRPr>
          </a:p>
        </p:txBody>
      </p:sp>
      <p:sp>
        <p:nvSpPr>
          <p:cNvPr id="29" name="TextBox 29"/>
          <p:cNvSpPr txBox="1"/>
          <p:nvPr/>
        </p:nvSpPr>
        <p:spPr>
          <a:xfrm>
            <a:off x="10448484" y="3830647"/>
            <a:ext cx="7269301" cy="3724161"/>
          </a:xfrm>
          <a:prstGeom prst="rect">
            <a:avLst/>
          </a:prstGeom>
        </p:spPr>
        <p:txBody>
          <a:bodyPr wrap="square" lIns="0" tIns="0" rIns="0" bIns="0" rtlCol="0" anchor="t">
            <a:spAutoFit/>
          </a:bodyPr>
          <a:lstStyle/>
          <a:p>
            <a:pPr marL="0" lvl="0" indent="0" algn="l">
              <a:lnSpc>
                <a:spcPts val="2940"/>
              </a:lnSpc>
              <a:spcBef>
                <a:spcPct val="0"/>
              </a:spcBef>
            </a:pPr>
            <a:r>
              <a:rPr lang="" sz="3200" b="1" dirty="0">
                <a:solidFill>
                  <a:srgbClr val="000000"/>
                </a:solidFill>
                <a:latin typeface="Raleway"/>
              </a:rPr>
              <a:t>Accessibility: </a:t>
            </a:r>
            <a:r>
              <a:rPr lang="" sz="3200" dirty="0">
                <a:solidFill>
                  <a:srgbClr val="000000"/>
                </a:solidFill>
                <a:latin typeface="Raleway"/>
              </a:rPr>
              <a:t>Access the system from any location with internet connectivity.</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b="1"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Scalability:</a:t>
            </a:r>
            <a:r>
              <a:rPr lang="" sz="3200" dirty="0">
                <a:solidFill>
                  <a:srgbClr val="000000"/>
                </a:solidFill>
                <a:latin typeface="Raleway"/>
              </a:rPr>
              <a:t> Easily scale storage and compute resources as needed.</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b="1"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Reliability:</a:t>
            </a:r>
            <a:r>
              <a:rPr lang="" sz="3200" dirty="0">
                <a:solidFill>
                  <a:srgbClr val="000000"/>
                </a:solidFill>
                <a:latin typeface="Raleway"/>
              </a:rPr>
              <a:t> Improved data backup and disaster recovery solutions.</a:t>
            </a:r>
            <a:endParaRPr lang="en-US" sz="3200" dirty="0">
              <a:solidFill>
                <a:srgbClr val="000000"/>
              </a:solidFill>
              <a:latin typeface="Raleway"/>
            </a:endParaRPr>
          </a:p>
        </p:txBody>
      </p:sp>
      <p:grpSp>
        <p:nvGrpSpPr>
          <p:cNvPr id="34" name="Group 7">
            <a:extLst>
              <a:ext uri="{FF2B5EF4-FFF2-40B4-BE49-F238E27FC236}">
                <a16:creationId xmlns="" xmlns:a16="http://schemas.microsoft.com/office/drawing/2014/main" id="{BE086C4F-6C6D-A5DF-16C3-F76A88267EA2}"/>
              </a:ext>
            </a:extLst>
          </p:cNvPr>
          <p:cNvGrpSpPr/>
          <p:nvPr/>
        </p:nvGrpSpPr>
        <p:grpSpPr>
          <a:xfrm>
            <a:off x="9841142" y="6705599"/>
            <a:ext cx="323850" cy="323850"/>
            <a:chOff x="0" y="0"/>
            <a:chExt cx="6350000" cy="6350000"/>
          </a:xfrm>
        </p:grpSpPr>
        <p:sp>
          <p:nvSpPr>
            <p:cNvPr id="33" name="Freeform 8">
              <a:extLst>
                <a:ext uri="{FF2B5EF4-FFF2-40B4-BE49-F238E27FC236}">
                  <a16:creationId xmlns="" xmlns:a16="http://schemas.microsoft.com/office/drawing/2014/main" id="{711CC7C8-E0A3-AE63-E10F-D01EA2EF167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26" name="TextBox 18"/>
          <p:cNvSpPr txBox="1"/>
          <p:nvPr/>
        </p:nvSpPr>
        <p:spPr>
          <a:xfrm>
            <a:off x="1563542" y="6036320"/>
            <a:ext cx="7351858" cy="2231380"/>
          </a:xfrm>
          <a:prstGeom prst="rect">
            <a:avLst/>
          </a:prstGeom>
        </p:spPr>
        <p:txBody>
          <a:bodyPr wrap="square" lIns="0" tIns="0" rIns="0" bIns="0" rtlCol="0" anchor="t">
            <a:spAutoFit/>
          </a:bodyPr>
          <a:lstStyle/>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Database Management: </a:t>
            </a:r>
            <a:r>
              <a:rPr lang="" sz="3200" dirty="0">
                <a:solidFill>
                  <a:srgbClr val="000000"/>
                </a:solidFill>
                <a:latin typeface="Raleway"/>
              </a:rPr>
              <a:t>Use cloud-based databases like Amazon RDS, Google Cloud SQL, or Firebase for real-time data access and </a:t>
            </a:r>
            <a:r>
              <a:rPr lang="" sz="3200" dirty="0" smtClean="0">
                <a:solidFill>
                  <a:srgbClr val="000000"/>
                </a:solidFill>
                <a:latin typeface="Raleway"/>
              </a:rPr>
              <a:t>management.</a:t>
            </a:r>
            <a:endParaRPr lang="en-US" sz="3200" dirty="0">
              <a:solidFill>
                <a:srgbClr val="000000"/>
              </a:solidFill>
              <a:latin typeface="Ralewa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501</Words>
  <Application>Microsoft Office PowerPoint</Application>
  <PresentationFormat>Custom</PresentationFormat>
  <Paragraphs>79</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Eczar Bold</vt:lpstr>
      <vt:lpstr>Calibri</vt:lpstr>
      <vt:lpstr>Raleway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pharmacy application in C automates various pharmacy management tasks, including secure user registration, login, medicine inventory management, memo creation, and comprehensive search functions. It enhances efficiency, security, and accuracy, providing a streamlined solution for daily pharmacy operations.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dc:creator>Rabby Khan</dc:creator>
  <cp:lastModifiedBy>Rabby Khan</cp:lastModifiedBy>
  <cp:revision>32</cp:revision>
  <dcterms:created xsi:type="dcterms:W3CDTF">2006-08-16T00:00:00Z</dcterms:created>
  <dcterms:modified xsi:type="dcterms:W3CDTF">2024-05-22T20:47:12Z</dcterms:modified>
  <dc:identifier>DAGFToC1CG4</dc:identifier>
</cp:coreProperties>
</file>